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6.svg" ContentType="image/svg+xml"/>
  <Override PartName="/ppt/media/image28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43.svg" ContentType="image/svg+xml"/>
  <Override PartName="/ppt/media/image46.svg" ContentType="image/svg+xml"/>
  <Override PartName="/ppt/media/image48.svg" ContentType="image/svg+xml"/>
  <Override PartName="/ppt/media/image51.svg" ContentType="image/svg+xml"/>
  <Override PartName="/ppt/media/image53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98" r:id="rId3"/>
    <p:sldId id="257" r:id="rId5"/>
    <p:sldId id="394" r:id="rId6"/>
    <p:sldId id="516" r:id="rId7"/>
    <p:sldId id="517" r:id="rId8"/>
    <p:sldId id="518" r:id="rId9"/>
    <p:sldId id="395" r:id="rId10"/>
    <p:sldId id="513" r:id="rId11"/>
    <p:sldId id="510" r:id="rId12"/>
    <p:sldId id="519" r:id="rId13"/>
    <p:sldId id="505" r:id="rId14"/>
    <p:sldId id="396" r:id="rId15"/>
    <p:sldId id="306" r:id="rId16"/>
    <p:sldId id="475" r:id="rId17"/>
    <p:sldId id="397" r:id="rId18"/>
    <p:sldId id="461" r:id="rId19"/>
    <p:sldId id="422" r:id="rId20"/>
  </p:sldIdLst>
  <p:sldSz cx="12192000" cy="6858000"/>
  <p:notesSz cx="6858000" cy="9144000"/>
  <p:embeddedFontLst>
    <p:embeddedFont>
      <p:font typeface="微软雅黑" panose="020B0503020204020204" pitchFamily="34" charset="-122"/>
      <p:regular r:id="rId26"/>
    </p:embeddedFont>
    <p:embeddedFont>
      <p:font typeface="方正粗黑宋简体" panose="02000000000000000000" charset="-122"/>
      <p:regular r:id="rId27"/>
    </p:embeddedFont>
    <p:embeddedFont>
      <p:font typeface="等线" panose="02010600030101010101" charset="-122"/>
      <p:regular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等线 Light" panose="02010600030101010101" charset="-122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C80"/>
    <a:srgbClr val="F2F4F3"/>
    <a:srgbClr val="EBEBEB"/>
    <a:srgbClr val="FCFCFC"/>
    <a:srgbClr val="365EA2"/>
    <a:srgbClr val="4A78C4"/>
    <a:srgbClr val="F3F3F3"/>
    <a:srgbClr val="F8F8F8"/>
    <a:srgbClr val="385E7E"/>
    <a:srgbClr val="1B4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325.xml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920" b="0" i="0" u="none" strike="noStrike" kern="1200" spc="0" baseline="0">
                <a:solidFill>
                  <a:srgbClr val="174C80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800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800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浏览器阶段运行时间</a:t>
            </a:r>
            <a:endParaRPr lang="zh-CN" altLang="en-US" sz="2800" dirty="0">
              <a:solidFill>
                <a:srgbClr val="17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53145957350614"/>
          <c:y val="0.014169228712738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4838054668087"/>
          <c:y val="0.211338582677165"/>
          <c:w val="0.873032019879304"/>
          <c:h val="0.6142362204724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时间/s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0" i="0" u="none" strike="noStrike" kern="1200" baseline="0">
                    <a:solidFill>
                      <a:srgbClr val="174C8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AES</c:v>
                </c:pt>
                <c:pt idx="1">
                  <c:v>ABY3</c:v>
                </c:pt>
                <c:pt idx="2">
                  <c:v>Cheeth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0.1632</c:v>
                </c:pt>
                <c:pt idx="1">
                  <c:v>2.4556</c:v>
                </c:pt>
                <c:pt idx="2">
                  <c:v>1.5385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789140730"/>
        <c:axId val="487828559"/>
      </c:lineChart>
      <c:catAx>
        <c:axId val="78914073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rgbClr val="174C80"/>
                </a:solidFill>
                <a:latin typeface="+mn-lt"/>
                <a:ea typeface="+mn-ea"/>
                <a:cs typeface="+mn-cs"/>
              </a:defRPr>
            </a:pPr>
          </a:p>
        </c:txPr>
        <c:crossAx val="487828559"/>
        <c:crosses val="autoZero"/>
        <c:auto val="1"/>
        <c:lblAlgn val="ctr"/>
        <c:lblOffset val="100"/>
        <c:noMultiLvlLbl val="0"/>
      </c:catAx>
      <c:valAx>
        <c:axId val="487828559"/>
        <c:scaling>
          <c:orientation val="minMax"/>
          <c:max val="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rgbClr val="174C80"/>
                </a:solidFill>
                <a:latin typeface="+mn-lt"/>
                <a:ea typeface="+mn-ea"/>
                <a:cs typeface="+mn-cs"/>
              </a:defRPr>
            </a:pPr>
          </a:p>
        </c:txPr>
        <c:crossAx val="78914073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rgbClr val="174C80"/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600">
          <a:solidFill>
            <a:srgbClr val="174C80"/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920" b="0" i="0" u="none" strike="noStrike" kern="1200" spc="0" baseline="0">
                <a:solidFill>
                  <a:srgbClr val="174C80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800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服务器端运行时间</a:t>
            </a:r>
            <a:endParaRPr lang="zh-CN" altLang="en-US" sz="2800" dirty="0">
              <a:solidFill>
                <a:srgbClr val="17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87499058096602"/>
          <c:y val="0.017912043844405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4727100399431"/>
          <c:y val="0.188708759954494"/>
          <c:w val="0.832012456841107"/>
          <c:h val="0.6485210466439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时间/s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0" i="0" u="none" strike="noStrike" kern="1200" baseline="0">
                    <a:solidFill>
                      <a:srgbClr val="174C8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哈希</c:v>
                </c:pt>
                <c:pt idx="1">
                  <c:v>加盐哈希</c:v>
                </c:pt>
                <c:pt idx="2">
                  <c:v>Shamir</c:v>
                </c:pt>
                <c:pt idx="3">
                  <c:v>Brickell</c:v>
                </c:pt>
                <c:pt idx="4">
                  <c:v>ASS</c:v>
                </c:pt>
                <c:pt idx="5">
                  <c:v>Semi2k SPDZ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0.3516</c:v>
                </c:pt>
                <c:pt idx="1">
                  <c:v>0.6418</c:v>
                </c:pt>
                <c:pt idx="2">
                  <c:v>2.6097</c:v>
                </c:pt>
                <c:pt idx="3">
                  <c:v>3.1316</c:v>
                </c:pt>
                <c:pt idx="4">
                  <c:v>0.9637</c:v>
                </c:pt>
                <c:pt idx="5">
                  <c:v>294.006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789140730"/>
        <c:axId val="487828559"/>
      </c:lineChart>
      <c:catAx>
        <c:axId val="78914073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rgbClr val="174C80"/>
                </a:solidFill>
                <a:latin typeface="+mn-lt"/>
                <a:ea typeface="+mn-ea"/>
                <a:cs typeface="+mn-cs"/>
              </a:defRPr>
            </a:pPr>
          </a:p>
        </c:txPr>
        <c:crossAx val="487828559"/>
        <c:crosses val="autoZero"/>
        <c:auto val="1"/>
        <c:lblAlgn val="ctr"/>
        <c:lblOffset val="100"/>
        <c:noMultiLvlLbl val="0"/>
      </c:catAx>
      <c:valAx>
        <c:axId val="487828559"/>
        <c:scaling>
          <c:logBase val="10"/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rgbClr val="174C80"/>
                </a:solidFill>
                <a:latin typeface="+mn-lt"/>
                <a:ea typeface="+mn-ea"/>
                <a:cs typeface="+mn-cs"/>
              </a:defRPr>
            </a:pPr>
          </a:p>
        </c:txPr>
        <c:crossAx val="78914073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rgbClr val="174C80"/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600">
          <a:solidFill>
            <a:srgbClr val="174C80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6517-6481-46C4-9821-108EBE20FF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62890-E265-4898-9EF2-0C9857667A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62890-E265-4898-9EF2-0C9857667A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02484" y="-1"/>
            <a:ext cx="3623012" cy="6858000"/>
          </a:xfrm>
          <a:custGeom>
            <a:avLst/>
            <a:gdLst>
              <a:gd name="connsiteX0" fmla="*/ 0 w 3623012"/>
              <a:gd name="connsiteY0" fmla="*/ 0 h 6858000"/>
              <a:gd name="connsiteX1" fmla="*/ 3623012 w 3623012"/>
              <a:gd name="connsiteY1" fmla="*/ 0 h 6858000"/>
              <a:gd name="connsiteX2" fmla="*/ 3623012 w 3623012"/>
              <a:gd name="connsiteY2" fmla="*/ 6858000 h 6858000"/>
              <a:gd name="connsiteX3" fmla="*/ 0 w 362301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3012" h="6858000">
                <a:moveTo>
                  <a:pt x="0" y="0"/>
                </a:moveTo>
                <a:lnTo>
                  <a:pt x="3623012" y="0"/>
                </a:lnTo>
                <a:lnTo>
                  <a:pt x="362301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EEE70-CBE3-4691-AA1A-9D6D099F7D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E7048-F4F6-4164-BF95-0DFFDBFA0A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9" Type="http://schemas.openxmlformats.org/officeDocument/2006/relationships/slideLayout" Target="../slideLayouts/slideLayout2.xml"/><Relationship Id="rId68" Type="http://schemas.openxmlformats.org/officeDocument/2006/relationships/tags" Target="../tags/tag250.xml"/><Relationship Id="rId67" Type="http://schemas.openxmlformats.org/officeDocument/2006/relationships/tags" Target="../tags/tag249.xml"/><Relationship Id="rId66" Type="http://schemas.openxmlformats.org/officeDocument/2006/relationships/tags" Target="../tags/tag248.xml"/><Relationship Id="rId65" Type="http://schemas.openxmlformats.org/officeDocument/2006/relationships/tags" Target="../tags/tag247.xml"/><Relationship Id="rId64" Type="http://schemas.openxmlformats.org/officeDocument/2006/relationships/tags" Target="../tags/tag246.xml"/><Relationship Id="rId63" Type="http://schemas.openxmlformats.org/officeDocument/2006/relationships/tags" Target="../tags/tag245.xml"/><Relationship Id="rId62" Type="http://schemas.openxmlformats.org/officeDocument/2006/relationships/tags" Target="../tags/tag244.xml"/><Relationship Id="rId61" Type="http://schemas.openxmlformats.org/officeDocument/2006/relationships/tags" Target="../tags/tag243.xml"/><Relationship Id="rId60" Type="http://schemas.openxmlformats.org/officeDocument/2006/relationships/tags" Target="../tags/tag242.xml"/><Relationship Id="rId6" Type="http://schemas.openxmlformats.org/officeDocument/2006/relationships/tags" Target="../tags/tag198.xml"/><Relationship Id="rId59" Type="http://schemas.openxmlformats.org/officeDocument/2006/relationships/tags" Target="../tags/tag241.xml"/><Relationship Id="rId58" Type="http://schemas.openxmlformats.org/officeDocument/2006/relationships/tags" Target="../tags/tag240.xml"/><Relationship Id="rId57" Type="http://schemas.openxmlformats.org/officeDocument/2006/relationships/tags" Target="../tags/tag239.xml"/><Relationship Id="rId56" Type="http://schemas.openxmlformats.org/officeDocument/2006/relationships/tags" Target="../tags/tag238.xml"/><Relationship Id="rId55" Type="http://schemas.openxmlformats.org/officeDocument/2006/relationships/tags" Target="../tags/tag237.xml"/><Relationship Id="rId54" Type="http://schemas.openxmlformats.org/officeDocument/2006/relationships/tags" Target="../tags/tag236.xml"/><Relationship Id="rId53" Type="http://schemas.openxmlformats.org/officeDocument/2006/relationships/tags" Target="../tags/tag235.xml"/><Relationship Id="rId52" Type="http://schemas.openxmlformats.org/officeDocument/2006/relationships/tags" Target="../tags/tag234.xml"/><Relationship Id="rId51" Type="http://schemas.openxmlformats.org/officeDocument/2006/relationships/tags" Target="../tags/tag233.xml"/><Relationship Id="rId50" Type="http://schemas.openxmlformats.org/officeDocument/2006/relationships/tags" Target="../tags/tag232.xml"/><Relationship Id="rId5" Type="http://schemas.openxmlformats.org/officeDocument/2006/relationships/tags" Target="../tags/tag197.xml"/><Relationship Id="rId49" Type="http://schemas.openxmlformats.org/officeDocument/2006/relationships/tags" Target="../tags/tag231.xml"/><Relationship Id="rId48" Type="http://schemas.openxmlformats.org/officeDocument/2006/relationships/tags" Target="../tags/tag230.xml"/><Relationship Id="rId47" Type="http://schemas.openxmlformats.org/officeDocument/2006/relationships/tags" Target="../tags/tag229.xml"/><Relationship Id="rId46" Type="http://schemas.openxmlformats.org/officeDocument/2006/relationships/tags" Target="../tags/tag228.xml"/><Relationship Id="rId45" Type="http://schemas.openxmlformats.org/officeDocument/2006/relationships/tags" Target="../tags/tag227.xml"/><Relationship Id="rId44" Type="http://schemas.openxmlformats.org/officeDocument/2006/relationships/tags" Target="../tags/tag226.xml"/><Relationship Id="rId43" Type="http://schemas.openxmlformats.org/officeDocument/2006/relationships/tags" Target="../tags/tag225.xml"/><Relationship Id="rId42" Type="http://schemas.openxmlformats.org/officeDocument/2006/relationships/tags" Target="../tags/tag224.xml"/><Relationship Id="rId41" Type="http://schemas.openxmlformats.org/officeDocument/2006/relationships/tags" Target="../tags/tag223.xml"/><Relationship Id="rId40" Type="http://schemas.openxmlformats.org/officeDocument/2006/relationships/tags" Target="../tags/tag222.xml"/><Relationship Id="rId4" Type="http://schemas.openxmlformats.org/officeDocument/2006/relationships/tags" Target="../tags/tag196.xml"/><Relationship Id="rId39" Type="http://schemas.openxmlformats.org/officeDocument/2006/relationships/tags" Target="../tags/tag221.xml"/><Relationship Id="rId38" Type="http://schemas.openxmlformats.org/officeDocument/2006/relationships/tags" Target="../tags/tag220.xml"/><Relationship Id="rId37" Type="http://schemas.openxmlformats.org/officeDocument/2006/relationships/tags" Target="../tags/tag219.xml"/><Relationship Id="rId36" Type="http://schemas.openxmlformats.org/officeDocument/2006/relationships/tags" Target="../tags/tag218.xml"/><Relationship Id="rId35" Type="http://schemas.openxmlformats.org/officeDocument/2006/relationships/tags" Target="../tags/tag217.xml"/><Relationship Id="rId34" Type="http://schemas.openxmlformats.org/officeDocument/2006/relationships/tags" Target="../tags/tag216.xml"/><Relationship Id="rId33" Type="http://schemas.openxmlformats.org/officeDocument/2006/relationships/tags" Target="../tags/tag215.xml"/><Relationship Id="rId32" Type="http://schemas.openxmlformats.org/officeDocument/2006/relationships/image" Target="../media/image38.png"/><Relationship Id="rId31" Type="http://schemas.openxmlformats.org/officeDocument/2006/relationships/tags" Target="../tags/tag214.xml"/><Relationship Id="rId30" Type="http://schemas.openxmlformats.org/officeDocument/2006/relationships/image" Target="../media/image37.svg"/><Relationship Id="rId3" Type="http://schemas.openxmlformats.org/officeDocument/2006/relationships/image" Target="../media/image24.png"/><Relationship Id="rId29" Type="http://schemas.openxmlformats.org/officeDocument/2006/relationships/image" Target="../media/image36.png"/><Relationship Id="rId28" Type="http://schemas.openxmlformats.org/officeDocument/2006/relationships/tags" Target="../tags/tag213.xml"/><Relationship Id="rId27" Type="http://schemas.openxmlformats.org/officeDocument/2006/relationships/image" Target="../media/image35.svg"/><Relationship Id="rId26" Type="http://schemas.openxmlformats.org/officeDocument/2006/relationships/image" Target="../media/image34.png"/><Relationship Id="rId25" Type="http://schemas.openxmlformats.org/officeDocument/2006/relationships/tags" Target="../tags/tag212.xml"/><Relationship Id="rId24" Type="http://schemas.openxmlformats.org/officeDocument/2006/relationships/tags" Target="../tags/tag211.xml"/><Relationship Id="rId23" Type="http://schemas.openxmlformats.org/officeDocument/2006/relationships/image" Target="../media/image33.svg"/><Relationship Id="rId22" Type="http://schemas.openxmlformats.org/officeDocument/2006/relationships/image" Target="../media/image32.png"/><Relationship Id="rId21" Type="http://schemas.openxmlformats.org/officeDocument/2006/relationships/tags" Target="../tags/tag210.xml"/><Relationship Id="rId20" Type="http://schemas.openxmlformats.org/officeDocument/2006/relationships/tags" Target="../tags/tag209.xml"/><Relationship Id="rId2" Type="http://schemas.openxmlformats.org/officeDocument/2006/relationships/image" Target="../media/image1.png"/><Relationship Id="rId19" Type="http://schemas.openxmlformats.org/officeDocument/2006/relationships/tags" Target="../tags/tag208.xml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image" Target="../media/image31.svg"/><Relationship Id="rId15" Type="http://schemas.openxmlformats.org/officeDocument/2006/relationships/image" Target="../media/image30.png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tags" Target="../tags/tag19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image" Target="../media/image44.png"/><Relationship Id="rId3" Type="http://schemas.openxmlformats.org/officeDocument/2006/relationships/image" Target="../media/image1.png"/><Relationship Id="rId24" Type="http://schemas.openxmlformats.org/officeDocument/2006/relationships/notesSlide" Target="../notesSlides/notesSlide5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70.xml"/><Relationship Id="rId21" Type="http://schemas.openxmlformats.org/officeDocument/2006/relationships/tags" Target="../tags/tag269.xml"/><Relationship Id="rId20" Type="http://schemas.openxmlformats.org/officeDocument/2006/relationships/tags" Target="../tags/tag268.xml"/><Relationship Id="rId2" Type="http://schemas.openxmlformats.org/officeDocument/2006/relationships/tags" Target="../tags/tag252.xml"/><Relationship Id="rId19" Type="http://schemas.openxmlformats.org/officeDocument/2006/relationships/tags" Target="../tags/tag267.xml"/><Relationship Id="rId18" Type="http://schemas.openxmlformats.org/officeDocument/2006/relationships/tags" Target="../tags/tag266.xml"/><Relationship Id="rId17" Type="http://schemas.openxmlformats.org/officeDocument/2006/relationships/tags" Target="../tags/tag265.xml"/><Relationship Id="rId16" Type="http://schemas.openxmlformats.org/officeDocument/2006/relationships/tags" Target="../tags/tag264.xml"/><Relationship Id="rId15" Type="http://schemas.openxmlformats.org/officeDocument/2006/relationships/tags" Target="../tags/tag263.xml"/><Relationship Id="rId14" Type="http://schemas.openxmlformats.org/officeDocument/2006/relationships/tags" Target="../tags/tag262.xml"/><Relationship Id="rId13" Type="http://schemas.openxmlformats.org/officeDocument/2006/relationships/tags" Target="../tags/tag261.xml"/><Relationship Id="rId12" Type="http://schemas.openxmlformats.org/officeDocument/2006/relationships/tags" Target="../tags/tag260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tags" Target="../tags/tag25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27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image" Target="../media/image44.png"/><Relationship Id="rId4" Type="http://schemas.openxmlformats.org/officeDocument/2006/relationships/tags" Target="../tags/tag280.xml"/><Relationship Id="rId3" Type="http://schemas.openxmlformats.org/officeDocument/2006/relationships/image" Target="../media/image1.png"/><Relationship Id="rId2" Type="http://schemas.openxmlformats.org/officeDocument/2006/relationships/tags" Target="../tags/tag279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90.xml"/><Relationship Id="rId14" Type="http://schemas.openxmlformats.org/officeDocument/2006/relationships/tags" Target="../tags/tag289.xml"/><Relationship Id="rId13" Type="http://schemas.openxmlformats.org/officeDocument/2006/relationships/tags" Target="../tags/tag288.xml"/><Relationship Id="rId12" Type="http://schemas.openxmlformats.org/officeDocument/2006/relationships/tags" Target="../tags/tag287.xml"/><Relationship Id="rId11" Type="http://schemas.openxmlformats.org/officeDocument/2006/relationships/tags" Target="../tags/tag286.xml"/><Relationship Id="rId10" Type="http://schemas.openxmlformats.org/officeDocument/2006/relationships/tags" Target="../tags/tag285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image" Target="../media/image44.png"/><Relationship Id="rId4" Type="http://schemas.openxmlformats.org/officeDocument/2006/relationships/tags" Target="../tags/tag292.xml"/><Relationship Id="rId3" Type="http://schemas.openxmlformats.org/officeDocument/2006/relationships/image" Target="../media/image1.png"/><Relationship Id="rId2" Type="http://schemas.openxmlformats.org/officeDocument/2006/relationships/tags" Target="../tags/tag29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02.xml"/><Relationship Id="rId14" Type="http://schemas.openxmlformats.org/officeDocument/2006/relationships/tags" Target="../tags/tag301.xml"/><Relationship Id="rId13" Type="http://schemas.openxmlformats.org/officeDocument/2006/relationships/tags" Target="../tags/tag300.xml"/><Relationship Id="rId12" Type="http://schemas.openxmlformats.org/officeDocument/2006/relationships/tags" Target="../tags/tag299.xml"/><Relationship Id="rId11" Type="http://schemas.openxmlformats.org/officeDocument/2006/relationships/tags" Target="../tags/tag298.xml"/><Relationship Id="rId10" Type="http://schemas.openxmlformats.org/officeDocument/2006/relationships/tags" Target="../tags/tag297.xml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12.xml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tags" Target="../tags/tag311.xml"/><Relationship Id="rId3" Type="http://schemas.openxmlformats.org/officeDocument/2006/relationships/image" Target="../media/image44.png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320.xml"/><Relationship Id="rId21" Type="http://schemas.openxmlformats.org/officeDocument/2006/relationships/tags" Target="../tags/tag319.xml"/><Relationship Id="rId20" Type="http://schemas.openxmlformats.org/officeDocument/2006/relationships/tags" Target="../tags/tag318.xml"/><Relationship Id="rId2" Type="http://schemas.openxmlformats.org/officeDocument/2006/relationships/image" Target="../media/image1.png"/><Relationship Id="rId19" Type="http://schemas.openxmlformats.org/officeDocument/2006/relationships/tags" Target="../tags/tag317.xml"/><Relationship Id="rId18" Type="http://schemas.openxmlformats.org/officeDocument/2006/relationships/tags" Target="../tags/tag316.xml"/><Relationship Id="rId17" Type="http://schemas.openxmlformats.org/officeDocument/2006/relationships/tags" Target="../tags/tag315.xml"/><Relationship Id="rId16" Type="http://schemas.openxmlformats.org/officeDocument/2006/relationships/image" Target="../media/image53.svg"/><Relationship Id="rId15" Type="http://schemas.openxmlformats.org/officeDocument/2006/relationships/image" Target="../media/image52.png"/><Relationship Id="rId14" Type="http://schemas.openxmlformats.org/officeDocument/2006/relationships/tags" Target="../tags/tag314.xml"/><Relationship Id="rId13" Type="http://schemas.openxmlformats.org/officeDocument/2006/relationships/image" Target="../media/image51.svg"/><Relationship Id="rId12" Type="http://schemas.openxmlformats.org/officeDocument/2006/relationships/image" Target="../media/image50.png"/><Relationship Id="rId11" Type="http://schemas.openxmlformats.org/officeDocument/2006/relationships/image" Target="../media/image49.png"/><Relationship Id="rId10" Type="http://schemas.openxmlformats.org/officeDocument/2006/relationships/tags" Target="../tags/tag313.xml"/><Relationship Id="rId1" Type="http://schemas.openxmlformats.org/officeDocument/2006/relationships/tags" Target="../tags/tag3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../media/image5.png"/><Relationship Id="rId3" Type="http://schemas.openxmlformats.org/officeDocument/2006/relationships/tags" Target="../tags/tag14.xml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6" Type="http://schemas.openxmlformats.org/officeDocument/2006/relationships/slideLayout" Target="../slideLayouts/slideLayout7.xml"/><Relationship Id="rId55" Type="http://schemas.openxmlformats.org/officeDocument/2006/relationships/tags" Target="../tags/tag61.xml"/><Relationship Id="rId54" Type="http://schemas.openxmlformats.org/officeDocument/2006/relationships/tags" Target="../tags/tag60.xml"/><Relationship Id="rId53" Type="http://schemas.openxmlformats.org/officeDocument/2006/relationships/tags" Target="../tags/tag59.xml"/><Relationship Id="rId52" Type="http://schemas.openxmlformats.org/officeDocument/2006/relationships/tags" Target="../tags/tag58.xml"/><Relationship Id="rId51" Type="http://schemas.openxmlformats.org/officeDocument/2006/relationships/image" Target="../media/image23.png"/><Relationship Id="rId50" Type="http://schemas.openxmlformats.org/officeDocument/2006/relationships/image" Target="../media/image22.png"/><Relationship Id="rId5" Type="http://schemas.openxmlformats.org/officeDocument/2006/relationships/tags" Target="../tags/tag29.xml"/><Relationship Id="rId49" Type="http://schemas.openxmlformats.org/officeDocument/2006/relationships/tags" Target="../tags/tag57.xml"/><Relationship Id="rId48" Type="http://schemas.openxmlformats.org/officeDocument/2006/relationships/tags" Target="../tags/tag56.xml"/><Relationship Id="rId47" Type="http://schemas.openxmlformats.org/officeDocument/2006/relationships/tags" Target="../tags/tag55.xml"/><Relationship Id="rId46" Type="http://schemas.openxmlformats.org/officeDocument/2006/relationships/image" Target="../media/image21.svg"/><Relationship Id="rId45" Type="http://schemas.openxmlformats.org/officeDocument/2006/relationships/image" Target="../media/image20.png"/><Relationship Id="rId44" Type="http://schemas.openxmlformats.org/officeDocument/2006/relationships/tags" Target="../tags/tag54.xml"/><Relationship Id="rId43" Type="http://schemas.openxmlformats.org/officeDocument/2006/relationships/tags" Target="../tags/tag53.xml"/><Relationship Id="rId42" Type="http://schemas.openxmlformats.org/officeDocument/2006/relationships/tags" Target="../tags/tag52.xml"/><Relationship Id="rId41" Type="http://schemas.openxmlformats.org/officeDocument/2006/relationships/tags" Target="../tags/tag51.xml"/><Relationship Id="rId40" Type="http://schemas.openxmlformats.org/officeDocument/2006/relationships/image" Target="../media/image19.svg"/><Relationship Id="rId4" Type="http://schemas.openxmlformats.org/officeDocument/2006/relationships/tags" Target="../tags/tag28.xml"/><Relationship Id="rId39" Type="http://schemas.openxmlformats.org/officeDocument/2006/relationships/image" Target="../media/image18.png"/><Relationship Id="rId38" Type="http://schemas.openxmlformats.org/officeDocument/2006/relationships/tags" Target="../tags/tag50.xml"/><Relationship Id="rId37" Type="http://schemas.openxmlformats.org/officeDocument/2006/relationships/tags" Target="../tags/tag49.xml"/><Relationship Id="rId36" Type="http://schemas.openxmlformats.org/officeDocument/2006/relationships/image" Target="../media/image17.svg"/><Relationship Id="rId35" Type="http://schemas.openxmlformats.org/officeDocument/2006/relationships/image" Target="../media/image16.png"/><Relationship Id="rId34" Type="http://schemas.openxmlformats.org/officeDocument/2006/relationships/tags" Target="../tags/tag48.xml"/><Relationship Id="rId33" Type="http://schemas.openxmlformats.org/officeDocument/2006/relationships/image" Target="../media/image15.svg"/><Relationship Id="rId32" Type="http://schemas.openxmlformats.org/officeDocument/2006/relationships/image" Target="../media/image14.png"/><Relationship Id="rId31" Type="http://schemas.openxmlformats.org/officeDocument/2006/relationships/tags" Target="../tags/tag47.xml"/><Relationship Id="rId30" Type="http://schemas.openxmlformats.org/officeDocument/2006/relationships/tags" Target="../tags/tag46.xml"/><Relationship Id="rId3" Type="http://schemas.openxmlformats.org/officeDocument/2006/relationships/image" Target="../media/image4.png"/><Relationship Id="rId29" Type="http://schemas.openxmlformats.org/officeDocument/2006/relationships/tags" Target="../tags/tag45.xml"/><Relationship Id="rId28" Type="http://schemas.openxmlformats.org/officeDocument/2006/relationships/image" Target="../media/image13.svg"/><Relationship Id="rId27" Type="http://schemas.openxmlformats.org/officeDocument/2006/relationships/image" Target="../media/image12.png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tags" Target="../tags/tag42.xml"/><Relationship Id="rId23" Type="http://schemas.openxmlformats.org/officeDocument/2006/relationships/image" Target="../media/image11.svg"/><Relationship Id="rId22" Type="http://schemas.openxmlformats.org/officeDocument/2006/relationships/image" Target="../media/image10.png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image" Target="../media/image1.png"/><Relationship Id="rId19" Type="http://schemas.openxmlformats.org/officeDocument/2006/relationships/tags" Target="../tags/tag39.xml"/><Relationship Id="rId18" Type="http://schemas.openxmlformats.org/officeDocument/2006/relationships/image" Target="../media/image9.svg"/><Relationship Id="rId17" Type="http://schemas.openxmlformats.org/officeDocument/2006/relationships/image" Target="../media/image8.png"/><Relationship Id="rId16" Type="http://schemas.openxmlformats.org/officeDocument/2006/relationships/tags" Target="../tags/tag38.xml"/><Relationship Id="rId15" Type="http://schemas.openxmlformats.org/officeDocument/2006/relationships/image" Target="../media/image7.svg"/><Relationship Id="rId14" Type="http://schemas.openxmlformats.org/officeDocument/2006/relationships/image" Target="../media/image6.png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image" Target="../media/image26.svg"/><Relationship Id="rId7" Type="http://schemas.openxmlformats.org/officeDocument/2006/relationships/image" Target="../media/image25.png"/><Relationship Id="rId6" Type="http://schemas.openxmlformats.org/officeDocument/2006/relationships/tags" Target="../tags/tag65.xml"/><Relationship Id="rId5" Type="http://schemas.openxmlformats.org/officeDocument/2006/relationships/image" Target="../media/image24.png"/><Relationship Id="rId4" Type="http://schemas.openxmlformats.org/officeDocument/2006/relationships/tags" Target="../tags/tag64.xml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9" Type="http://schemas.openxmlformats.org/officeDocument/2006/relationships/tags" Target="../tags/tag84.xml"/><Relationship Id="rId28" Type="http://schemas.openxmlformats.org/officeDocument/2006/relationships/tags" Target="../tags/tag83.xml"/><Relationship Id="rId27" Type="http://schemas.openxmlformats.org/officeDocument/2006/relationships/tags" Target="../tags/tag82.xml"/><Relationship Id="rId26" Type="http://schemas.openxmlformats.org/officeDocument/2006/relationships/tags" Target="../tags/tag81.xml"/><Relationship Id="rId25" Type="http://schemas.openxmlformats.org/officeDocument/2006/relationships/tags" Target="../tags/tag80.xml"/><Relationship Id="rId24" Type="http://schemas.openxmlformats.org/officeDocument/2006/relationships/tags" Target="../tags/tag79.xml"/><Relationship Id="rId23" Type="http://schemas.openxmlformats.org/officeDocument/2006/relationships/tags" Target="../tags/tag78.xml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63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6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8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2" Type="http://schemas.openxmlformats.org/officeDocument/2006/relationships/slideLayout" Target="../slideLayouts/slideLayout2.xml"/><Relationship Id="rId71" Type="http://schemas.openxmlformats.org/officeDocument/2006/relationships/tags" Target="../tags/tag151.xml"/><Relationship Id="rId70" Type="http://schemas.openxmlformats.org/officeDocument/2006/relationships/tags" Target="../tags/tag150.xml"/><Relationship Id="rId7" Type="http://schemas.openxmlformats.org/officeDocument/2006/relationships/tags" Target="../tags/tag96.xml"/><Relationship Id="rId69" Type="http://schemas.openxmlformats.org/officeDocument/2006/relationships/tags" Target="../tags/tag149.xml"/><Relationship Id="rId68" Type="http://schemas.openxmlformats.org/officeDocument/2006/relationships/tags" Target="../tags/tag148.xml"/><Relationship Id="rId67" Type="http://schemas.openxmlformats.org/officeDocument/2006/relationships/tags" Target="../tags/tag147.xml"/><Relationship Id="rId66" Type="http://schemas.openxmlformats.org/officeDocument/2006/relationships/tags" Target="../tags/tag146.xml"/><Relationship Id="rId65" Type="http://schemas.openxmlformats.org/officeDocument/2006/relationships/tags" Target="../tags/tag145.xml"/><Relationship Id="rId64" Type="http://schemas.openxmlformats.org/officeDocument/2006/relationships/tags" Target="../tags/tag144.xml"/><Relationship Id="rId63" Type="http://schemas.openxmlformats.org/officeDocument/2006/relationships/tags" Target="../tags/tag143.xml"/><Relationship Id="rId62" Type="http://schemas.openxmlformats.org/officeDocument/2006/relationships/tags" Target="../tags/tag142.xml"/><Relationship Id="rId61" Type="http://schemas.openxmlformats.org/officeDocument/2006/relationships/tags" Target="../tags/tag141.xml"/><Relationship Id="rId60" Type="http://schemas.openxmlformats.org/officeDocument/2006/relationships/tags" Target="../tags/tag140.xml"/><Relationship Id="rId6" Type="http://schemas.openxmlformats.org/officeDocument/2006/relationships/tags" Target="../tags/tag95.xml"/><Relationship Id="rId59" Type="http://schemas.openxmlformats.org/officeDocument/2006/relationships/tags" Target="../tags/tag139.xml"/><Relationship Id="rId58" Type="http://schemas.openxmlformats.org/officeDocument/2006/relationships/tags" Target="../tags/tag138.xml"/><Relationship Id="rId57" Type="http://schemas.openxmlformats.org/officeDocument/2006/relationships/tags" Target="../tags/tag137.xml"/><Relationship Id="rId56" Type="http://schemas.openxmlformats.org/officeDocument/2006/relationships/tags" Target="../tags/tag136.xml"/><Relationship Id="rId55" Type="http://schemas.openxmlformats.org/officeDocument/2006/relationships/tags" Target="../tags/tag135.xml"/><Relationship Id="rId54" Type="http://schemas.openxmlformats.org/officeDocument/2006/relationships/tags" Target="../tags/tag134.xml"/><Relationship Id="rId53" Type="http://schemas.openxmlformats.org/officeDocument/2006/relationships/tags" Target="../tags/tag133.xml"/><Relationship Id="rId52" Type="http://schemas.openxmlformats.org/officeDocument/2006/relationships/tags" Target="../tags/tag132.xml"/><Relationship Id="rId51" Type="http://schemas.openxmlformats.org/officeDocument/2006/relationships/tags" Target="../tags/tag131.xml"/><Relationship Id="rId50" Type="http://schemas.openxmlformats.org/officeDocument/2006/relationships/tags" Target="../tags/tag130.xml"/><Relationship Id="rId5" Type="http://schemas.openxmlformats.org/officeDocument/2006/relationships/image" Target="../media/image29.png"/><Relationship Id="rId49" Type="http://schemas.openxmlformats.org/officeDocument/2006/relationships/tags" Target="../tags/tag129.xml"/><Relationship Id="rId48" Type="http://schemas.openxmlformats.org/officeDocument/2006/relationships/tags" Target="../tags/tag128.xml"/><Relationship Id="rId47" Type="http://schemas.openxmlformats.org/officeDocument/2006/relationships/tags" Target="../tags/tag127.xml"/><Relationship Id="rId46" Type="http://schemas.openxmlformats.org/officeDocument/2006/relationships/tags" Target="../tags/tag126.xml"/><Relationship Id="rId45" Type="http://schemas.openxmlformats.org/officeDocument/2006/relationships/tags" Target="../tags/tag125.xml"/><Relationship Id="rId44" Type="http://schemas.openxmlformats.org/officeDocument/2006/relationships/tags" Target="../tags/tag124.xml"/><Relationship Id="rId43" Type="http://schemas.openxmlformats.org/officeDocument/2006/relationships/tags" Target="../tags/tag123.xml"/><Relationship Id="rId42" Type="http://schemas.openxmlformats.org/officeDocument/2006/relationships/tags" Target="../tags/tag122.xml"/><Relationship Id="rId41" Type="http://schemas.openxmlformats.org/officeDocument/2006/relationships/tags" Target="../tags/tag121.xml"/><Relationship Id="rId40" Type="http://schemas.openxmlformats.org/officeDocument/2006/relationships/tags" Target="../tags/tag120.xml"/><Relationship Id="rId4" Type="http://schemas.openxmlformats.org/officeDocument/2006/relationships/tags" Target="../tags/tag94.xml"/><Relationship Id="rId39" Type="http://schemas.openxmlformats.org/officeDocument/2006/relationships/image" Target="../media/image38.png"/><Relationship Id="rId38" Type="http://schemas.openxmlformats.org/officeDocument/2006/relationships/tags" Target="../tags/tag119.xml"/><Relationship Id="rId37" Type="http://schemas.openxmlformats.org/officeDocument/2006/relationships/image" Target="../media/image37.svg"/><Relationship Id="rId36" Type="http://schemas.openxmlformats.org/officeDocument/2006/relationships/image" Target="../media/image36.png"/><Relationship Id="rId35" Type="http://schemas.openxmlformats.org/officeDocument/2006/relationships/tags" Target="../tags/tag118.xml"/><Relationship Id="rId34" Type="http://schemas.openxmlformats.org/officeDocument/2006/relationships/tags" Target="../tags/tag117.xml"/><Relationship Id="rId33" Type="http://schemas.openxmlformats.org/officeDocument/2006/relationships/image" Target="../media/image35.svg"/><Relationship Id="rId32" Type="http://schemas.openxmlformats.org/officeDocument/2006/relationships/image" Target="../media/image34.png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image" Target="../media/image24.png"/><Relationship Id="rId29" Type="http://schemas.openxmlformats.org/officeDocument/2006/relationships/tags" Target="../tags/tag114.xml"/><Relationship Id="rId28" Type="http://schemas.openxmlformats.org/officeDocument/2006/relationships/image" Target="../media/image33.svg"/><Relationship Id="rId27" Type="http://schemas.openxmlformats.org/officeDocument/2006/relationships/image" Target="../media/image32.png"/><Relationship Id="rId26" Type="http://schemas.openxmlformats.org/officeDocument/2006/relationships/tags" Target="../tags/tag113.xml"/><Relationship Id="rId25" Type="http://schemas.openxmlformats.org/officeDocument/2006/relationships/tags" Target="../tags/tag112.xml"/><Relationship Id="rId24" Type="http://schemas.openxmlformats.org/officeDocument/2006/relationships/tags" Target="../tags/tag111.xml"/><Relationship Id="rId23" Type="http://schemas.openxmlformats.org/officeDocument/2006/relationships/tags" Target="../tags/tag110.xml"/><Relationship Id="rId22" Type="http://schemas.openxmlformats.org/officeDocument/2006/relationships/tags" Target="../tags/tag109.xml"/><Relationship Id="rId21" Type="http://schemas.openxmlformats.org/officeDocument/2006/relationships/tags" Target="../tags/tag108.xml"/><Relationship Id="rId20" Type="http://schemas.openxmlformats.org/officeDocument/2006/relationships/tags" Target="../tags/tag107.xml"/><Relationship Id="rId2" Type="http://schemas.openxmlformats.org/officeDocument/2006/relationships/image" Target="../media/image1.png"/><Relationship Id="rId19" Type="http://schemas.openxmlformats.org/officeDocument/2006/relationships/tags" Target="../tags/tag106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image" Target="../media/image31.svg"/><Relationship Id="rId12" Type="http://schemas.openxmlformats.org/officeDocument/2006/relationships/image" Target="../media/image30.png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tags" Target="../tags/tag9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1" Type="http://schemas.openxmlformats.org/officeDocument/2006/relationships/slideLayout" Target="../slideLayouts/slideLayout2.xml"/><Relationship Id="rId60" Type="http://schemas.openxmlformats.org/officeDocument/2006/relationships/tags" Target="../tags/tag194.xml"/><Relationship Id="rId6" Type="http://schemas.openxmlformats.org/officeDocument/2006/relationships/tags" Target="../tags/tag155.xml"/><Relationship Id="rId59" Type="http://schemas.openxmlformats.org/officeDocument/2006/relationships/image" Target="../media/image43.svg"/><Relationship Id="rId58" Type="http://schemas.openxmlformats.org/officeDocument/2006/relationships/image" Target="../media/image42.png"/><Relationship Id="rId57" Type="http://schemas.openxmlformats.org/officeDocument/2006/relationships/tags" Target="../tags/tag193.xml"/><Relationship Id="rId56" Type="http://schemas.openxmlformats.org/officeDocument/2006/relationships/tags" Target="../tags/tag192.xml"/><Relationship Id="rId55" Type="http://schemas.openxmlformats.org/officeDocument/2006/relationships/tags" Target="../tags/tag191.xml"/><Relationship Id="rId54" Type="http://schemas.openxmlformats.org/officeDocument/2006/relationships/tags" Target="../tags/tag190.xml"/><Relationship Id="rId53" Type="http://schemas.openxmlformats.org/officeDocument/2006/relationships/tags" Target="../tags/tag189.xml"/><Relationship Id="rId52" Type="http://schemas.openxmlformats.org/officeDocument/2006/relationships/tags" Target="../tags/tag188.xml"/><Relationship Id="rId51" Type="http://schemas.openxmlformats.org/officeDocument/2006/relationships/tags" Target="../tags/tag187.xml"/><Relationship Id="rId50" Type="http://schemas.openxmlformats.org/officeDocument/2006/relationships/tags" Target="../tags/tag186.xml"/><Relationship Id="rId5" Type="http://schemas.openxmlformats.org/officeDocument/2006/relationships/tags" Target="../tags/tag154.xml"/><Relationship Id="rId49" Type="http://schemas.openxmlformats.org/officeDocument/2006/relationships/tags" Target="../tags/tag185.xml"/><Relationship Id="rId48" Type="http://schemas.openxmlformats.org/officeDocument/2006/relationships/tags" Target="../tags/tag184.xml"/><Relationship Id="rId47" Type="http://schemas.openxmlformats.org/officeDocument/2006/relationships/image" Target="../media/image41.png"/><Relationship Id="rId46" Type="http://schemas.openxmlformats.org/officeDocument/2006/relationships/tags" Target="../tags/tag183.xml"/><Relationship Id="rId45" Type="http://schemas.openxmlformats.org/officeDocument/2006/relationships/tags" Target="../tags/tag182.xml"/><Relationship Id="rId44" Type="http://schemas.openxmlformats.org/officeDocument/2006/relationships/image" Target="../media/image29.png"/><Relationship Id="rId43" Type="http://schemas.openxmlformats.org/officeDocument/2006/relationships/tags" Target="../tags/tag181.xml"/><Relationship Id="rId42" Type="http://schemas.openxmlformats.org/officeDocument/2006/relationships/tags" Target="../tags/tag180.xml"/><Relationship Id="rId41" Type="http://schemas.openxmlformats.org/officeDocument/2006/relationships/tags" Target="../tags/tag179.xml"/><Relationship Id="rId40" Type="http://schemas.openxmlformats.org/officeDocument/2006/relationships/image" Target="../media/image40.png"/><Relationship Id="rId4" Type="http://schemas.openxmlformats.org/officeDocument/2006/relationships/image" Target="../media/image24.png"/><Relationship Id="rId39" Type="http://schemas.openxmlformats.org/officeDocument/2006/relationships/tags" Target="../tags/tag178.xml"/><Relationship Id="rId38" Type="http://schemas.openxmlformats.org/officeDocument/2006/relationships/tags" Target="../tags/tag177.xml"/><Relationship Id="rId37" Type="http://schemas.openxmlformats.org/officeDocument/2006/relationships/image" Target="../media/image39.png"/><Relationship Id="rId36" Type="http://schemas.openxmlformats.org/officeDocument/2006/relationships/tags" Target="../tags/tag176.xml"/><Relationship Id="rId35" Type="http://schemas.openxmlformats.org/officeDocument/2006/relationships/tags" Target="../tags/tag175.xml"/><Relationship Id="rId34" Type="http://schemas.openxmlformats.org/officeDocument/2006/relationships/tags" Target="../tags/tag174.xml"/><Relationship Id="rId33" Type="http://schemas.openxmlformats.org/officeDocument/2006/relationships/tags" Target="../tags/tag173.xml"/><Relationship Id="rId32" Type="http://schemas.openxmlformats.org/officeDocument/2006/relationships/tags" Target="../tags/tag172.xml"/><Relationship Id="rId31" Type="http://schemas.openxmlformats.org/officeDocument/2006/relationships/tags" Target="../tags/tag171.xml"/><Relationship Id="rId30" Type="http://schemas.openxmlformats.org/officeDocument/2006/relationships/tags" Target="../tags/tag170.xml"/><Relationship Id="rId3" Type="http://schemas.openxmlformats.org/officeDocument/2006/relationships/image" Target="../media/image1.png"/><Relationship Id="rId29" Type="http://schemas.openxmlformats.org/officeDocument/2006/relationships/tags" Target="../tags/tag169.xml"/><Relationship Id="rId28" Type="http://schemas.openxmlformats.org/officeDocument/2006/relationships/image" Target="../media/image38.png"/><Relationship Id="rId27" Type="http://schemas.openxmlformats.org/officeDocument/2006/relationships/tags" Target="../tags/tag168.xml"/><Relationship Id="rId26" Type="http://schemas.openxmlformats.org/officeDocument/2006/relationships/image" Target="../media/image37.svg"/><Relationship Id="rId25" Type="http://schemas.openxmlformats.org/officeDocument/2006/relationships/image" Target="../media/image36.png"/><Relationship Id="rId24" Type="http://schemas.openxmlformats.org/officeDocument/2006/relationships/tags" Target="../tags/tag167.xml"/><Relationship Id="rId23" Type="http://schemas.openxmlformats.org/officeDocument/2006/relationships/image" Target="../media/image35.svg"/><Relationship Id="rId22" Type="http://schemas.openxmlformats.org/officeDocument/2006/relationships/image" Target="../media/image34.png"/><Relationship Id="rId21" Type="http://schemas.openxmlformats.org/officeDocument/2006/relationships/tags" Target="../tags/tag166.xml"/><Relationship Id="rId20" Type="http://schemas.openxmlformats.org/officeDocument/2006/relationships/tags" Target="../tags/tag165.xml"/><Relationship Id="rId2" Type="http://schemas.openxmlformats.org/officeDocument/2006/relationships/tags" Target="../tags/tag153.xml"/><Relationship Id="rId19" Type="http://schemas.openxmlformats.org/officeDocument/2006/relationships/image" Target="../media/image9.svg"/><Relationship Id="rId18" Type="http://schemas.openxmlformats.org/officeDocument/2006/relationships/image" Target="../media/image8.png"/><Relationship Id="rId17" Type="http://schemas.openxmlformats.org/officeDocument/2006/relationships/tags" Target="../tags/tag164.xml"/><Relationship Id="rId16" Type="http://schemas.openxmlformats.org/officeDocument/2006/relationships/image" Target="../media/image7.svg"/><Relationship Id="rId15" Type="http://schemas.openxmlformats.org/officeDocument/2006/relationships/image" Target="../media/image6.png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tags" Target="../tags/tag1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2"/>
            </p:custDataLst>
          </p:nvPr>
        </p:nvSpPr>
        <p:spPr>
          <a:xfrm>
            <a:off x="0" y="2149238"/>
            <a:ext cx="12192000" cy="4505562"/>
          </a:xfrm>
          <a:custGeom>
            <a:avLst/>
            <a:gdLst>
              <a:gd name="connsiteX0" fmla="*/ 12192000 w 12192000"/>
              <a:gd name="connsiteY0" fmla="*/ 0 h 4505562"/>
              <a:gd name="connsiteX1" fmla="*/ 12192000 w 12192000"/>
              <a:gd name="connsiteY1" fmla="*/ 4505562 h 4505562"/>
              <a:gd name="connsiteX2" fmla="*/ 0 w 12192000"/>
              <a:gd name="connsiteY2" fmla="*/ 4505562 h 4505562"/>
              <a:gd name="connsiteX3" fmla="*/ 0 w 12192000"/>
              <a:gd name="connsiteY3" fmla="*/ 2579438 h 4505562"/>
              <a:gd name="connsiteX4" fmla="*/ 311103 w 12192000"/>
              <a:gd name="connsiteY4" fmla="*/ 2650232 h 4505562"/>
              <a:gd name="connsiteX5" fmla="*/ 5840362 w 12192000"/>
              <a:gd name="connsiteY5" fmla="*/ 3268899 h 4505562"/>
              <a:gd name="connsiteX6" fmla="*/ 12053894 w 12192000"/>
              <a:gd name="connsiteY6" fmla="*/ 103930 h 450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05562">
                <a:moveTo>
                  <a:pt x="12192000" y="0"/>
                </a:moveTo>
                <a:lnTo>
                  <a:pt x="12192000" y="4505562"/>
                </a:lnTo>
                <a:lnTo>
                  <a:pt x="0" y="4505562"/>
                </a:lnTo>
                <a:lnTo>
                  <a:pt x="0" y="2579438"/>
                </a:lnTo>
                <a:lnTo>
                  <a:pt x="311103" y="2650232"/>
                </a:lnTo>
                <a:cubicBezTo>
                  <a:pt x="1551383" y="2942159"/>
                  <a:pt x="3291791" y="3415743"/>
                  <a:pt x="5840362" y="3268899"/>
                </a:cubicBezTo>
                <a:cubicBezTo>
                  <a:pt x="8643790" y="3107371"/>
                  <a:pt x="10649605" y="1180664"/>
                  <a:pt x="12053894" y="103930"/>
                </a:cubicBezTo>
                <a:close/>
              </a:path>
            </a:pathLst>
          </a:custGeom>
          <a:solidFill>
            <a:schemeClr val="l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5" name="任意多边形: 形状 4"/>
          <p:cNvSpPr/>
          <p:nvPr>
            <p:custDataLst>
              <p:tags r:id="rId3"/>
            </p:custDataLst>
          </p:nvPr>
        </p:nvSpPr>
        <p:spPr>
          <a:xfrm>
            <a:off x="0" y="2358788"/>
            <a:ext cx="12192000" cy="4505562"/>
          </a:xfrm>
          <a:custGeom>
            <a:avLst/>
            <a:gdLst>
              <a:gd name="connsiteX0" fmla="*/ 12192000 w 12192000"/>
              <a:gd name="connsiteY0" fmla="*/ 0 h 4505562"/>
              <a:gd name="connsiteX1" fmla="*/ 12192000 w 12192000"/>
              <a:gd name="connsiteY1" fmla="*/ 4505562 h 4505562"/>
              <a:gd name="connsiteX2" fmla="*/ 0 w 12192000"/>
              <a:gd name="connsiteY2" fmla="*/ 4505562 h 4505562"/>
              <a:gd name="connsiteX3" fmla="*/ 0 w 12192000"/>
              <a:gd name="connsiteY3" fmla="*/ 2579438 h 4505562"/>
              <a:gd name="connsiteX4" fmla="*/ 311103 w 12192000"/>
              <a:gd name="connsiteY4" fmla="*/ 2650232 h 4505562"/>
              <a:gd name="connsiteX5" fmla="*/ 5840362 w 12192000"/>
              <a:gd name="connsiteY5" fmla="*/ 3268899 h 4505562"/>
              <a:gd name="connsiteX6" fmla="*/ 12053894 w 12192000"/>
              <a:gd name="connsiteY6" fmla="*/ 103930 h 450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05562">
                <a:moveTo>
                  <a:pt x="12192000" y="0"/>
                </a:moveTo>
                <a:lnTo>
                  <a:pt x="12192000" y="4505562"/>
                </a:lnTo>
                <a:lnTo>
                  <a:pt x="0" y="4505562"/>
                </a:lnTo>
                <a:lnTo>
                  <a:pt x="0" y="2579438"/>
                </a:lnTo>
                <a:lnTo>
                  <a:pt x="311103" y="2650232"/>
                </a:lnTo>
                <a:cubicBezTo>
                  <a:pt x="1551383" y="2942159"/>
                  <a:pt x="3291791" y="3415743"/>
                  <a:pt x="5840362" y="3268899"/>
                </a:cubicBezTo>
                <a:cubicBezTo>
                  <a:pt x="8643790" y="3107371"/>
                  <a:pt x="10649605" y="1180664"/>
                  <a:pt x="12053894" y="103930"/>
                </a:cubicBezTo>
                <a:close/>
              </a:path>
            </a:pathLst>
          </a:custGeom>
          <a:solidFill>
            <a:srgbClr val="174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流程图: 终止 1"/>
          <p:cNvSpPr/>
          <p:nvPr>
            <p:custDataLst>
              <p:tags r:id="rId4"/>
            </p:custDataLst>
          </p:nvPr>
        </p:nvSpPr>
        <p:spPr>
          <a:xfrm>
            <a:off x="1371600" y="1062037"/>
            <a:ext cx="2425700" cy="596900"/>
          </a:xfrm>
          <a:prstGeom prst="flowChartTerminator">
            <a:avLst/>
          </a:prstGeom>
          <a:solidFill>
            <a:srgbClr val="174C7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lt1"/>
                </a:solidFill>
              </a:rPr>
              <a:t>2023.08.18</a:t>
            </a:r>
            <a:endParaRPr lang="en-US" altLang="zh-CN" sz="2400" b="1" dirty="0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1600" y="1730375"/>
            <a:ext cx="102400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174C7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lt"/>
              </a:rPr>
              <a:t>2023</a:t>
            </a:r>
            <a:r>
              <a:rPr lang="zh-CN" altLang="en-US" sz="4400" b="1" dirty="0">
                <a:solidFill>
                  <a:srgbClr val="174C7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lt"/>
              </a:rPr>
              <a:t>全国大学生信息安全作品赛：</a:t>
            </a:r>
            <a:endParaRPr lang="zh-CN" altLang="en-US" sz="4400" b="1" dirty="0">
              <a:solidFill>
                <a:srgbClr val="174C7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lt"/>
            </a:endParaRPr>
          </a:p>
          <a:p>
            <a:r>
              <a:rPr lang="zh-CN" altLang="en-US" sz="4000" b="1" dirty="0">
                <a:solidFill>
                  <a:srgbClr val="174C7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lt"/>
              </a:rPr>
              <a:t>基于ABY</a:t>
            </a:r>
            <a:r>
              <a:rPr lang="zh-CN" altLang="en-US" sz="4000" b="1" baseline="30000" dirty="0">
                <a:solidFill>
                  <a:srgbClr val="174C7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lt"/>
              </a:rPr>
              <a:t>3</a:t>
            </a:r>
            <a:r>
              <a:rPr lang="zh-CN" altLang="en-US" sz="4000" b="1" dirty="0">
                <a:solidFill>
                  <a:srgbClr val="174C7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lt"/>
              </a:rPr>
              <a:t>-VSSS的安全隐私密码管理系统</a:t>
            </a:r>
            <a:endParaRPr lang="zh-CN" altLang="en-US" sz="4000" b="1" dirty="0">
              <a:solidFill>
                <a:srgbClr val="174C7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lt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082925" y="6022340"/>
            <a:ext cx="5851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000" dirty="0">
                <a:solidFill>
                  <a:schemeClr val="lt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抽签编号：</a:t>
            </a:r>
            <a:r>
              <a:rPr lang="en-US" altLang="zh-CN" sz="2000" dirty="0">
                <a:solidFill>
                  <a:schemeClr val="lt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C15</a:t>
            </a:r>
            <a:endParaRPr lang="en-US" altLang="zh-CN" sz="2000" dirty="0">
              <a:solidFill>
                <a:schemeClr val="lt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" name="图片 3" descr="343435333332353b333635383837373bb0b2c8ab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414000" y="4667885"/>
            <a:ext cx="914400" cy="106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4"/>
          <p:cNvGrpSpPr/>
          <p:nvPr/>
        </p:nvGrpSpPr>
        <p:grpSpPr>
          <a:xfrm>
            <a:off x="-635" y="135467"/>
            <a:ext cx="12192000" cy="6587045"/>
            <a:chOff x="0" y="0"/>
            <a:chExt cx="24384000" cy="13174090"/>
          </a:xfrm>
        </p:grpSpPr>
        <p:sp>
          <p:nvSpPr>
            <p:cNvPr id="7" name="http://photo-static-api.fotomore.com/creative/vcg/400/version23/VCG41472309215.jpg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24384000" cy="13174090"/>
            </a:xfrm>
            <a:custGeom>
              <a:avLst/>
              <a:gdLst/>
              <a:ahLst/>
              <a:cxnLst/>
              <a:rect l="l" t="t" r="r" b="b"/>
              <a:pathLst>
                <a:path w="24384000" h="13174090">
                  <a:moveTo>
                    <a:pt x="0" y="0"/>
                  </a:moveTo>
                  <a:lnTo>
                    <a:pt x="24384000" y="0"/>
                  </a:lnTo>
                  <a:lnTo>
                    <a:pt x="24384000" y="13174090"/>
                  </a:lnTo>
                  <a:lnTo>
                    <a:pt x="0" y="1317409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722533"/>
            <a:ext cx="12192000" cy="353942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382645" y="1249680"/>
            <a:ext cx="2493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用户-浏览器阶段</a:t>
            </a:r>
            <a:endParaRPr lang="en-US" sz="2400" b="1" dirty="0" err="1">
              <a:solidFill>
                <a:srgbClr val="174C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93635" y="1203960"/>
            <a:ext cx="20554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网站服务器端</a:t>
            </a:r>
            <a:endParaRPr lang="en-US" sz="2400" b="1" dirty="0" err="1">
              <a:solidFill>
                <a:srgbClr val="174C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635" y="97961"/>
            <a:ext cx="12190656" cy="499207"/>
            <a:chOff x="-35" y="109"/>
            <a:chExt cx="18139" cy="983"/>
          </a:xfrm>
        </p:grpSpPr>
        <p:sp>
          <p:nvSpPr>
            <p:cNvPr id="83" name="文本占位符 25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-35" y="109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研究思路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4" name="文本占位符 26"/>
            <p:cNvSpPr>
              <a:spLocks noGrp="1"/>
            </p:cNvSpPr>
            <p:nvPr>
              <p:custDataLst>
                <p:tags r:id="rId5"/>
              </p:custDataLst>
            </p:nvPr>
          </p:nvSpPr>
          <p:spPr>
            <a:xfrm>
              <a:off x="4501" y="116"/>
              <a:ext cx="4536" cy="976"/>
            </a:xfrm>
            <a:prstGeom prst="rect">
              <a:avLst/>
            </a:prstGeom>
            <a:solidFill>
              <a:srgbClr val="174C80"/>
            </a:solidFill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l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作品设计</a:t>
              </a:r>
              <a:endParaRPr lang="zh-CN" altLang="en-US" sz="2400" dirty="0">
                <a:solidFill>
                  <a:schemeClr val="l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6" name="文本占位符 28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9034" y="109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作品测试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占位符 28"/>
            <p:cNvSpPr>
              <a:spLocks noGrp="1"/>
            </p:cNvSpPr>
            <p:nvPr>
              <p:custDataLst>
                <p:tags r:id="rId7"/>
              </p:custDataLst>
            </p:nvPr>
          </p:nvSpPr>
          <p:spPr>
            <a:xfrm>
              <a:off x="13568" y="115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创新说明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642225" y="2099945"/>
            <a:ext cx="914400" cy="1097915"/>
            <a:chOff x="11466" y="6163"/>
            <a:chExt cx="1440" cy="1729"/>
          </a:xfrm>
        </p:grpSpPr>
        <p:pic>
          <p:nvPicPr>
            <p:cNvPr id="10" name="图形 13" descr="Internet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6" y="6452"/>
              <a:ext cx="1440" cy="144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>
              <p:custDataLst>
                <p:tags r:id="rId10"/>
              </p:custDataLst>
            </p:nvPr>
          </p:nvSpPr>
          <p:spPr>
            <a:xfrm>
              <a:off x="11712" y="6163"/>
              <a:ext cx="9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</a:t>
              </a:r>
              <a:endParaRPr lang="zh-CN" altLang="en-US" sz="1400" dirty="0">
                <a:solidFill>
                  <a:srgbClr val="17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573770" y="1781175"/>
            <a:ext cx="1475740" cy="1536700"/>
            <a:chOff x="14242" y="2746"/>
            <a:chExt cx="2324" cy="2420"/>
          </a:xfrm>
        </p:grpSpPr>
        <p:cxnSp>
          <p:nvCxnSpPr>
            <p:cNvPr id="59" name="直接箭头连接符 58"/>
            <p:cNvCxnSpPr/>
            <p:nvPr>
              <p:custDataLst>
                <p:tags r:id="rId11"/>
              </p:custDataLst>
            </p:nvPr>
          </p:nvCxnSpPr>
          <p:spPr>
            <a:xfrm flipV="1">
              <a:off x="14276" y="3528"/>
              <a:ext cx="758" cy="729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>
              <p:custDataLst>
                <p:tags r:id="rId12"/>
              </p:custDataLst>
            </p:nvPr>
          </p:nvCxnSpPr>
          <p:spPr>
            <a:xfrm flipV="1">
              <a:off x="14276" y="3985"/>
              <a:ext cx="758" cy="272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>
              <p:custDataLst>
                <p:tags r:id="rId13"/>
              </p:custDataLst>
            </p:nvPr>
          </p:nvCxnSpPr>
          <p:spPr>
            <a:xfrm>
              <a:off x="14276" y="4257"/>
              <a:ext cx="809" cy="642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>
              <p:custDataLst>
                <p:tags r:id="rId14"/>
              </p:custDataLst>
            </p:nvPr>
          </p:nvCxnSpPr>
          <p:spPr>
            <a:xfrm>
              <a:off x="14272" y="4222"/>
              <a:ext cx="830" cy="169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14242" y="2746"/>
              <a:ext cx="2325" cy="2421"/>
              <a:chOff x="12872" y="5661"/>
              <a:chExt cx="2325" cy="2421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3727" y="6191"/>
                <a:ext cx="1012" cy="1891"/>
                <a:chOff x="15507" y="5278"/>
                <a:chExt cx="1012" cy="1891"/>
              </a:xfrm>
            </p:grpSpPr>
            <p:pic>
              <p:nvPicPr>
                <p:cNvPr id="12" name="图片 11" descr="hdd-stack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07" y="5278"/>
                  <a:ext cx="998" cy="998"/>
                </a:xfrm>
                <a:prstGeom prst="rect">
                  <a:avLst/>
                </a:prstGeom>
              </p:spPr>
            </p:pic>
            <p:pic>
              <p:nvPicPr>
                <p:cNvPr id="13" name="图片 12" descr="hdd-stack"/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21" y="6171"/>
                  <a:ext cx="998" cy="998"/>
                </a:xfrm>
                <a:prstGeom prst="rect">
                  <a:avLst/>
                </a:prstGeom>
              </p:spPr>
            </p:pic>
          </p:grpSp>
          <p:sp>
            <p:nvSpPr>
              <p:cNvPr id="21" name="文本框 20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2872" y="5661"/>
                <a:ext cx="232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174C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网站服务器集群</a:t>
                </a:r>
                <a:endPara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3" name="直接连接符 32"/>
          <p:cNvCxnSpPr/>
          <p:nvPr>
            <p:custDataLst>
              <p:tags r:id="rId19"/>
            </p:custDataLst>
          </p:nvPr>
        </p:nvCxnSpPr>
        <p:spPr>
          <a:xfrm>
            <a:off x="6951980" y="1249680"/>
            <a:ext cx="23495" cy="5387340"/>
          </a:xfrm>
          <a:prstGeom prst="line">
            <a:avLst/>
          </a:prstGeom>
          <a:ln w="25400">
            <a:solidFill>
              <a:srgbClr val="174C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3723640" y="1755775"/>
            <a:ext cx="1703705" cy="1052195"/>
            <a:chOff x="3749" y="6191"/>
            <a:chExt cx="2683" cy="1657"/>
          </a:xfrm>
        </p:grpSpPr>
        <p:sp>
          <p:nvSpPr>
            <p:cNvPr id="74" name="文本框 73"/>
            <p:cNvSpPr txBox="1"/>
            <p:nvPr>
              <p:custDataLst>
                <p:tags r:id="rId20"/>
              </p:custDataLst>
            </p:nvPr>
          </p:nvSpPr>
          <p:spPr>
            <a:xfrm>
              <a:off x="3749" y="6191"/>
              <a:ext cx="268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第三方云存储平台</a:t>
              </a:r>
              <a:endParaRPr lang="zh-CN" altLang="en-US" sz="1400" dirty="0">
                <a:solidFill>
                  <a:srgbClr val="17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6" name="图片 75" descr="cloud-arrow-up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79" y="6626"/>
              <a:ext cx="1222" cy="1222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2342515" y="2415540"/>
            <a:ext cx="1080135" cy="1064260"/>
            <a:chOff x="1432" y="7131"/>
            <a:chExt cx="1701" cy="1676"/>
          </a:xfrm>
        </p:grpSpPr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432" y="7131"/>
              <a:ext cx="170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本地计算机</a:t>
              </a:r>
              <a:endParaRPr lang="zh-CN" altLang="en-US" sz="1400" dirty="0">
                <a:solidFill>
                  <a:srgbClr val="17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3" name="图形 4" descr="笔记本电脑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84" y="7409"/>
              <a:ext cx="1398" cy="1398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5727700" y="1976755"/>
            <a:ext cx="943610" cy="1325245"/>
            <a:chOff x="9928" y="4421"/>
            <a:chExt cx="1486" cy="2087"/>
          </a:xfrm>
        </p:grpSpPr>
        <p:grpSp>
          <p:nvGrpSpPr>
            <p:cNvPr id="61" name="组合 60"/>
            <p:cNvGrpSpPr/>
            <p:nvPr/>
          </p:nvGrpSpPr>
          <p:grpSpPr>
            <a:xfrm>
              <a:off x="9928" y="4959"/>
              <a:ext cx="1486" cy="1549"/>
              <a:chOff x="1401" y="4673"/>
              <a:chExt cx="1793" cy="1869"/>
            </a:xfrm>
          </p:grpSpPr>
          <p:pic>
            <p:nvPicPr>
              <p:cNvPr id="5" name="图片 4" descr="cloud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342" y="4673"/>
                <a:ext cx="853" cy="853"/>
              </a:xfrm>
              <a:prstGeom prst="rect">
                <a:avLst/>
              </a:prstGeom>
            </p:spPr>
          </p:pic>
          <p:pic>
            <p:nvPicPr>
              <p:cNvPr id="8" name="图片 7" descr="browser-chrome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2"/>
              <a:stretch>
                <a:fillRect/>
              </a:stretch>
            </p:blipFill>
            <p:spPr>
              <a:xfrm>
                <a:off x="1401" y="5526"/>
                <a:ext cx="1017" cy="1017"/>
              </a:xfrm>
              <a:prstGeom prst="rect">
                <a:avLst/>
              </a:prstGeom>
            </p:spPr>
          </p:pic>
          <p:sp>
            <p:nvSpPr>
              <p:cNvPr id="64" name="圆角右箭头 63"/>
              <p:cNvSpPr/>
              <p:nvPr>
                <p:custDataLst>
                  <p:tags r:id="rId33"/>
                </p:custDataLst>
              </p:nvPr>
            </p:nvSpPr>
            <p:spPr>
              <a:xfrm rot="21180000">
                <a:off x="1655" y="4882"/>
                <a:ext cx="687" cy="518"/>
              </a:xfrm>
              <a:prstGeom prst="bentArrow">
                <a:avLst>
                  <a:gd name="adj1" fmla="val 25000"/>
                  <a:gd name="adj2" fmla="val 19420"/>
                  <a:gd name="adj3" fmla="val 25000"/>
                  <a:gd name="adj4" fmla="val 93079"/>
                </a:avLst>
              </a:prstGeom>
              <a:solidFill>
                <a:srgbClr val="174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圆角右箭头 64"/>
              <p:cNvSpPr/>
              <p:nvPr>
                <p:custDataLst>
                  <p:tags r:id="rId34"/>
                </p:custDataLst>
              </p:nvPr>
            </p:nvSpPr>
            <p:spPr>
              <a:xfrm rot="9840000">
                <a:off x="2467" y="5525"/>
                <a:ext cx="680" cy="443"/>
              </a:xfrm>
              <a:prstGeom prst="bentArrow">
                <a:avLst>
                  <a:gd name="adj1" fmla="val 25000"/>
                  <a:gd name="adj2" fmla="val 19420"/>
                  <a:gd name="adj3" fmla="val 25000"/>
                  <a:gd name="adj4" fmla="val 93079"/>
                </a:avLst>
              </a:prstGeom>
              <a:solidFill>
                <a:srgbClr val="174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文本框 8"/>
            <p:cNvSpPr txBox="1"/>
            <p:nvPr>
              <p:custDataLst>
                <p:tags r:id="rId35"/>
              </p:custDataLst>
            </p:nvPr>
          </p:nvSpPr>
          <p:spPr>
            <a:xfrm>
              <a:off x="10105" y="4421"/>
              <a:ext cx="11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浏览器</a:t>
              </a:r>
              <a:endParaRPr lang="zh-CN" altLang="en-US" sz="1400" dirty="0">
                <a:solidFill>
                  <a:srgbClr val="17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83540" y="3160395"/>
            <a:ext cx="11451590" cy="3233420"/>
            <a:chOff x="604" y="4977"/>
            <a:chExt cx="18034" cy="5092"/>
          </a:xfrm>
        </p:grpSpPr>
        <p:grpSp>
          <p:nvGrpSpPr>
            <p:cNvPr id="121" name="组合 120"/>
            <p:cNvGrpSpPr/>
            <p:nvPr/>
          </p:nvGrpSpPr>
          <p:grpSpPr>
            <a:xfrm>
              <a:off x="3550" y="5792"/>
              <a:ext cx="2092" cy="599"/>
              <a:chOff x="347" y="5150"/>
              <a:chExt cx="2092" cy="599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1563" y="5150"/>
                <a:ext cx="876" cy="599"/>
                <a:chOff x="1563" y="5150"/>
                <a:chExt cx="876" cy="599"/>
              </a:xfrm>
            </p:grpSpPr>
            <p:cxnSp>
              <p:nvCxnSpPr>
                <p:cNvPr id="116" name="直接连接符 115"/>
                <p:cNvCxnSpPr/>
                <p:nvPr>
                  <p:custDataLst>
                    <p:tags r:id="rId36"/>
                  </p:custDataLst>
                </p:nvPr>
              </p:nvCxnSpPr>
              <p:spPr>
                <a:xfrm>
                  <a:off x="1564" y="5150"/>
                  <a:ext cx="860" cy="5"/>
                </a:xfrm>
                <a:prstGeom prst="line">
                  <a:avLst/>
                </a:prstGeom>
                <a:ln w="9525">
                  <a:solidFill>
                    <a:srgbClr val="174C8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>
                  <p:custDataLst>
                    <p:tags r:id="rId37"/>
                  </p:custDataLst>
                </p:nvPr>
              </p:nvCxnSpPr>
              <p:spPr>
                <a:xfrm>
                  <a:off x="1578" y="5155"/>
                  <a:ext cx="6" cy="594"/>
                </a:xfrm>
                <a:prstGeom prst="line">
                  <a:avLst/>
                </a:prstGeom>
                <a:ln w="9525">
                  <a:solidFill>
                    <a:srgbClr val="174C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箭头连接符 117"/>
                <p:cNvCxnSpPr/>
                <p:nvPr>
                  <p:custDataLst>
                    <p:tags r:id="rId38"/>
                  </p:custDataLst>
                </p:nvPr>
              </p:nvCxnSpPr>
              <p:spPr>
                <a:xfrm>
                  <a:off x="1563" y="5742"/>
                  <a:ext cx="876" cy="0"/>
                </a:xfrm>
                <a:prstGeom prst="straightConnector1">
                  <a:avLst/>
                </a:prstGeom>
                <a:ln w="9525" cap="flat" cmpd="sng" algn="ctr">
                  <a:solidFill>
                    <a:srgbClr val="174C8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文本框 119"/>
              <p:cNvSpPr txBox="1"/>
              <p:nvPr>
                <p:custDataLst>
                  <p:tags r:id="rId39"/>
                </p:custDataLst>
              </p:nvPr>
            </p:nvSpPr>
            <p:spPr>
              <a:xfrm>
                <a:off x="347" y="5230"/>
                <a:ext cx="1777" cy="470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36195" tIns="0" rIns="0" rtlCol="0">
                <a:no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秘密份额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04" y="4977"/>
              <a:ext cx="18034" cy="5092"/>
              <a:chOff x="604" y="4977"/>
              <a:chExt cx="18034" cy="5092"/>
            </a:xfrm>
          </p:grpSpPr>
          <p:cxnSp>
            <p:nvCxnSpPr>
              <p:cNvPr id="29" name="直接连接符 28"/>
              <p:cNvCxnSpPr/>
              <p:nvPr>
                <p:custDataLst>
                  <p:tags r:id="rId40"/>
                </p:custDataLst>
              </p:nvPr>
            </p:nvCxnSpPr>
            <p:spPr>
              <a:xfrm>
                <a:off x="12760" y="4977"/>
                <a:ext cx="15" cy="5087"/>
              </a:xfrm>
              <a:prstGeom prst="line">
                <a:avLst/>
              </a:prstGeom>
              <a:ln w="38100" cmpd="sng">
                <a:solidFill>
                  <a:srgbClr val="174C8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>
                <p:custDataLst>
                  <p:tags r:id="rId41"/>
                </p:custDataLst>
              </p:nvPr>
            </p:nvCxnSpPr>
            <p:spPr>
              <a:xfrm flipH="1">
                <a:off x="14870" y="5347"/>
                <a:ext cx="18" cy="4722"/>
              </a:xfrm>
              <a:prstGeom prst="line">
                <a:avLst/>
              </a:prstGeom>
              <a:ln w="38100" cmpd="sng">
                <a:solidFill>
                  <a:srgbClr val="174C8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/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898" y="6727"/>
                <a:ext cx="146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2400" b="1">
                    <a:solidFill>
                      <a:srgbClr val="174C80"/>
                    </a:solidFill>
                  </a:rPr>
                  <a:t>注册</a:t>
                </a:r>
                <a:endParaRPr lang="zh-CN" altLang="en-US" sz="2400" b="1">
                  <a:solidFill>
                    <a:srgbClr val="174C80"/>
                  </a:solidFill>
                </a:endParaRPr>
              </a:p>
            </p:txBody>
          </p:sp>
          <p:sp>
            <p:nvSpPr>
              <p:cNvPr id="105" name="文本框 104"/>
              <p:cNvSpPr txBox="1"/>
              <p:nvPr>
                <p:custDataLst>
                  <p:tags r:id="rId43"/>
                </p:custDataLst>
              </p:nvPr>
            </p:nvSpPr>
            <p:spPr>
              <a:xfrm>
                <a:off x="890" y="7723"/>
                <a:ext cx="1476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2400" b="1">
                    <a:solidFill>
                      <a:srgbClr val="174C80"/>
                    </a:solidFill>
                  </a:rPr>
                  <a:t>登录</a:t>
                </a:r>
                <a:endParaRPr lang="zh-CN" altLang="en-US" sz="2400" b="1">
                  <a:solidFill>
                    <a:srgbClr val="174C80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2281" y="9041"/>
                <a:ext cx="984" cy="984"/>
              </a:xfrm>
              <a:prstGeom prst="ellipse">
                <a:avLst/>
              </a:prstGeom>
              <a:no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604" y="5333"/>
                <a:ext cx="18034" cy="4656"/>
                <a:chOff x="604" y="5333"/>
                <a:chExt cx="18034" cy="4656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5644" y="5352"/>
                  <a:ext cx="7095" cy="582"/>
                  <a:chOff x="3072" y="5864"/>
                  <a:chExt cx="3924" cy="544"/>
                </a:xfrm>
              </p:grpSpPr>
              <p:cxnSp>
                <p:nvCxnSpPr>
                  <p:cNvPr id="35" name="直接箭头连接符 34"/>
                  <p:cNvCxnSpPr/>
                  <p:nvPr>
                    <p:custDataLst>
                      <p:tags r:id="rId44"/>
                    </p:custDataLst>
                  </p:nvPr>
                </p:nvCxnSpPr>
                <p:spPr>
                  <a:xfrm flipV="1">
                    <a:off x="3072" y="6144"/>
                    <a:ext cx="3924" cy="26"/>
                  </a:xfrm>
                  <a:prstGeom prst="straightConnector1">
                    <a:avLst/>
                  </a:prstGeom>
                  <a:ln w="9525" cap="flat" cmpd="sng" algn="ctr">
                    <a:solidFill>
                      <a:srgbClr val="174C8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文本框 35"/>
                  <p:cNvSpPr txBox="1"/>
                  <p:nvPr>
                    <p:custDataLst>
                      <p:tags r:id="rId45"/>
                    </p:custDataLst>
                  </p:nvPr>
                </p:nvSpPr>
                <p:spPr>
                  <a:xfrm>
                    <a:off x="5511" y="5864"/>
                    <a:ext cx="966" cy="544"/>
                  </a:xfrm>
                  <a:prstGeom prst="rect">
                    <a:avLst/>
                  </a:prstGeom>
                  <a:solidFill>
                    <a:srgbClr val="FBFBFB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完整密码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37" name="组合 36"/>
                <p:cNvGrpSpPr/>
                <p:nvPr/>
              </p:nvGrpSpPr>
              <p:grpSpPr>
                <a:xfrm>
                  <a:off x="12773" y="5808"/>
                  <a:ext cx="2100" cy="872"/>
                  <a:chOff x="1681" y="5775"/>
                  <a:chExt cx="1955" cy="872"/>
                </a:xfrm>
              </p:grpSpPr>
              <p:cxnSp>
                <p:nvCxnSpPr>
                  <p:cNvPr id="39" name="直接箭头连接符 38"/>
                  <p:cNvCxnSpPr/>
                  <p:nvPr>
                    <p:custDataLst>
                      <p:tags r:id="rId46"/>
                    </p:custDataLst>
                  </p:nvPr>
                </p:nvCxnSpPr>
                <p:spPr>
                  <a:xfrm>
                    <a:off x="1681" y="6173"/>
                    <a:ext cx="1955" cy="7"/>
                  </a:xfrm>
                  <a:prstGeom prst="straightConnector1">
                    <a:avLst/>
                  </a:prstGeom>
                  <a:ln w="9525" cap="flat" cmpd="sng" algn="ctr">
                    <a:solidFill>
                      <a:srgbClr val="174C8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文本框 39"/>
                  <p:cNvSpPr txBox="1"/>
                  <p:nvPr>
                    <p:custDataLst>
                      <p:tags r:id="rId47"/>
                    </p:custDataLst>
                  </p:nvPr>
                </p:nvSpPr>
                <p:spPr>
                  <a:xfrm>
                    <a:off x="2334" y="5775"/>
                    <a:ext cx="708" cy="872"/>
                  </a:xfrm>
                  <a:prstGeom prst="rect">
                    <a:avLst/>
                  </a:prstGeom>
                  <a:solidFill>
                    <a:srgbClr val="F3F3F3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秘密共享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58" name="直接连接符 57"/>
                <p:cNvCxnSpPr/>
                <p:nvPr>
                  <p:custDataLst>
                    <p:tags r:id="rId48"/>
                  </p:custDataLst>
                </p:nvPr>
              </p:nvCxnSpPr>
              <p:spPr>
                <a:xfrm>
                  <a:off x="604" y="7595"/>
                  <a:ext cx="18034" cy="0"/>
                </a:xfrm>
                <a:prstGeom prst="line">
                  <a:avLst/>
                </a:prstGeom>
                <a:ln w="25400">
                  <a:solidFill>
                    <a:srgbClr val="174C8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连接符 2"/>
                <p:cNvCxnSpPr/>
                <p:nvPr>
                  <p:custDataLst>
                    <p:tags r:id="rId49"/>
                  </p:custDataLst>
                </p:nvPr>
              </p:nvCxnSpPr>
              <p:spPr>
                <a:xfrm flipH="1">
                  <a:off x="5614" y="5347"/>
                  <a:ext cx="15" cy="4642"/>
                </a:xfrm>
                <a:prstGeom prst="line">
                  <a:avLst/>
                </a:prstGeom>
                <a:ln w="38100" cmpd="sng">
                  <a:solidFill>
                    <a:srgbClr val="174C8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>
                  <p:custDataLst>
                    <p:tags r:id="rId50"/>
                  </p:custDataLst>
                </p:nvPr>
              </p:nvCxnSpPr>
              <p:spPr>
                <a:xfrm flipH="1">
                  <a:off x="8744" y="5333"/>
                  <a:ext cx="15" cy="4608"/>
                </a:xfrm>
                <a:prstGeom prst="line">
                  <a:avLst/>
                </a:prstGeom>
                <a:ln w="38100" cmpd="sng">
                  <a:solidFill>
                    <a:srgbClr val="174C8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4" name="组合 113"/>
                <p:cNvGrpSpPr/>
                <p:nvPr/>
              </p:nvGrpSpPr>
              <p:grpSpPr>
                <a:xfrm>
                  <a:off x="5644" y="6384"/>
                  <a:ext cx="3066" cy="575"/>
                  <a:chOff x="3464" y="5936"/>
                  <a:chExt cx="2854" cy="575"/>
                </a:xfrm>
              </p:grpSpPr>
              <p:cxnSp>
                <p:nvCxnSpPr>
                  <p:cNvPr id="107" name="直接箭头连接符 106"/>
                  <p:cNvCxnSpPr/>
                  <p:nvPr>
                    <p:custDataLst>
                      <p:tags r:id="rId51"/>
                    </p:custDataLst>
                  </p:nvPr>
                </p:nvCxnSpPr>
                <p:spPr>
                  <a:xfrm flipV="1">
                    <a:off x="3464" y="6167"/>
                    <a:ext cx="2854" cy="28"/>
                  </a:xfrm>
                  <a:prstGeom prst="straightConnector1">
                    <a:avLst/>
                  </a:prstGeom>
                  <a:ln w="9525" cap="flat" cmpd="sng" algn="ctr">
                    <a:solidFill>
                      <a:srgbClr val="174C8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文本框 111"/>
                  <p:cNvSpPr txBox="1"/>
                  <p:nvPr>
                    <p:custDataLst>
                      <p:tags r:id="rId52"/>
                    </p:custDataLst>
                  </p:nvPr>
                </p:nvSpPr>
                <p:spPr>
                  <a:xfrm>
                    <a:off x="4197" y="5936"/>
                    <a:ext cx="1604" cy="575"/>
                  </a:xfrm>
                  <a:prstGeom prst="rect">
                    <a:avLst/>
                  </a:prstGeom>
                  <a:solidFill>
                    <a:srgbClr val="FCFCFC"/>
                  </a:solidFill>
                </p:spPr>
                <p:txBody>
                  <a:bodyPr wrap="square" lIns="36195" rIns="0" rtlCol="0">
                    <a:noAutofit/>
                  </a:bodyPr>
                  <a:lstStyle/>
                  <a:p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秘密份额</a:t>
                    </a:r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</a:t>
                    </a:r>
                    <a:endPara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24" name="组合 123"/>
                <p:cNvGrpSpPr/>
                <p:nvPr/>
              </p:nvGrpSpPr>
              <p:grpSpPr>
                <a:xfrm rot="10800000">
                  <a:off x="5643" y="8025"/>
                  <a:ext cx="3094" cy="580"/>
                  <a:chOff x="3152" y="5909"/>
                  <a:chExt cx="2891" cy="580"/>
                </a:xfrm>
              </p:grpSpPr>
              <p:cxnSp>
                <p:nvCxnSpPr>
                  <p:cNvPr id="125" name="直接箭头连接符 124"/>
                  <p:cNvCxnSpPr/>
                  <p:nvPr>
                    <p:custDataLst>
                      <p:tags r:id="rId53"/>
                    </p:custDataLst>
                  </p:nvPr>
                </p:nvCxnSpPr>
                <p:spPr>
                  <a:xfrm>
                    <a:off x="3152" y="6170"/>
                    <a:ext cx="2891" cy="14"/>
                  </a:xfrm>
                  <a:prstGeom prst="straightConnector1">
                    <a:avLst/>
                  </a:prstGeom>
                  <a:ln w="9525" cap="flat" cmpd="sng" algn="ctr">
                    <a:solidFill>
                      <a:srgbClr val="174C8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文本框 125"/>
                  <p:cNvSpPr txBox="1"/>
                  <p:nvPr>
                    <p:custDataLst>
                      <p:tags r:id="rId54"/>
                    </p:custDataLst>
                  </p:nvPr>
                </p:nvSpPr>
                <p:spPr>
                  <a:xfrm rot="10800000">
                    <a:off x="3695" y="5909"/>
                    <a:ext cx="1742" cy="580"/>
                  </a:xfrm>
                  <a:prstGeom prst="rect">
                    <a:avLst/>
                  </a:prstGeom>
                  <a:solidFill>
                    <a:srgbClr val="F2F4F3"/>
                  </a:solidFill>
                </p:spPr>
                <p:txBody>
                  <a:bodyPr wrap="square" rIns="36195" rtlCol="0">
                    <a:spAutoFit/>
                  </a:bodyPr>
                  <a:lstStyle/>
                  <a:p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秘密份额</a:t>
                    </a:r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</a:t>
                    </a:r>
                    <a:endPara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27" name="组合 126"/>
                <p:cNvGrpSpPr/>
                <p:nvPr/>
              </p:nvGrpSpPr>
              <p:grpSpPr>
                <a:xfrm>
                  <a:off x="2928" y="8314"/>
                  <a:ext cx="2716" cy="1189"/>
                  <a:chOff x="-354" y="5149"/>
                  <a:chExt cx="2716" cy="1189"/>
                </a:xfrm>
              </p:grpSpPr>
              <p:grpSp>
                <p:nvGrpSpPr>
                  <p:cNvPr id="128" name="组合 127"/>
                  <p:cNvGrpSpPr/>
                  <p:nvPr/>
                </p:nvGrpSpPr>
                <p:grpSpPr>
                  <a:xfrm>
                    <a:off x="1564" y="5149"/>
                    <a:ext cx="798" cy="1189"/>
                    <a:chOff x="1564" y="5149"/>
                    <a:chExt cx="798" cy="1189"/>
                  </a:xfrm>
                </p:grpSpPr>
                <p:cxnSp>
                  <p:nvCxnSpPr>
                    <p:cNvPr id="129" name="直接连接符 128"/>
                    <p:cNvCxnSpPr/>
                    <p:nvPr>
                      <p:custDataLst>
                        <p:tags r:id="rId55"/>
                      </p:custDataLst>
                    </p:nvPr>
                  </p:nvCxnSpPr>
                  <p:spPr>
                    <a:xfrm>
                      <a:off x="1570" y="5161"/>
                      <a:ext cx="792" cy="0"/>
                    </a:xfrm>
                    <a:prstGeom prst="line">
                      <a:avLst/>
                    </a:prstGeom>
                    <a:ln>
                      <a:solidFill>
                        <a:srgbClr val="1B476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直接连接符 129"/>
                    <p:cNvCxnSpPr/>
                    <p:nvPr>
                      <p:custDataLst>
                        <p:tags r:id="rId56"/>
                      </p:custDataLst>
                    </p:nvPr>
                  </p:nvCxnSpPr>
                  <p:spPr>
                    <a:xfrm flipH="1">
                      <a:off x="1569" y="5149"/>
                      <a:ext cx="1" cy="1187"/>
                    </a:xfrm>
                    <a:prstGeom prst="line">
                      <a:avLst/>
                    </a:prstGeom>
                    <a:ln>
                      <a:solidFill>
                        <a:srgbClr val="1B476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直接箭头连接符 130"/>
                    <p:cNvCxnSpPr/>
                    <p:nvPr>
                      <p:custDataLst>
                        <p:tags r:id="rId57"/>
                      </p:custDataLst>
                    </p:nvPr>
                  </p:nvCxnSpPr>
                  <p:spPr>
                    <a:xfrm flipV="1">
                      <a:off x="1564" y="6333"/>
                      <a:ext cx="730" cy="5"/>
                    </a:xfrm>
                    <a:prstGeom prst="straightConnector1">
                      <a:avLst/>
                    </a:prstGeom>
                    <a:ln w="9525" cap="flat" cmpd="sng" algn="ctr">
                      <a:solidFill>
                        <a:srgbClr val="1B476C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2" name="文本框 131"/>
                  <p:cNvSpPr txBox="1"/>
                  <p:nvPr>
                    <p:custDataLst>
                      <p:tags r:id="rId58"/>
                    </p:custDataLst>
                  </p:nvPr>
                </p:nvSpPr>
                <p:spPr>
                  <a:xfrm>
                    <a:off x="-354" y="5264"/>
                    <a:ext cx="2399" cy="1018"/>
                  </a:xfrm>
                  <a:prstGeom prst="rect">
                    <a:avLst/>
                  </a:prstGeom>
                  <a:solidFill>
                    <a:srgbClr val="F5F5F5"/>
                  </a:solidFill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秘密份额</a:t>
                    </a:r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</a:t>
                    </a:r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和</a:t>
                    </a:r>
                    <a: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</a:t>
                    </a:r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复原完整密码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2" name="组合 51"/>
                <p:cNvGrpSpPr/>
                <p:nvPr/>
              </p:nvGrpSpPr>
              <p:grpSpPr>
                <a:xfrm>
                  <a:off x="4924" y="9227"/>
                  <a:ext cx="7357" cy="580"/>
                  <a:chOff x="2672" y="5927"/>
                  <a:chExt cx="4412" cy="509"/>
                </a:xfrm>
              </p:grpSpPr>
              <p:cxnSp>
                <p:nvCxnSpPr>
                  <p:cNvPr id="53" name="直接箭头连接符 52"/>
                  <p:cNvCxnSpPr>
                    <a:endCxn id="49" idx="2"/>
                  </p:cNvCxnSpPr>
                  <p:nvPr>
                    <p:custDataLst>
                      <p:tags r:id="rId59"/>
                    </p:custDataLst>
                  </p:nvPr>
                </p:nvCxnSpPr>
                <p:spPr>
                  <a:xfrm>
                    <a:off x="2672" y="6172"/>
                    <a:ext cx="4412" cy="23"/>
                  </a:xfrm>
                  <a:prstGeom prst="straightConnector1">
                    <a:avLst/>
                  </a:prstGeom>
                  <a:ln w="9525" cap="flat" cmpd="sng" algn="ctr">
                    <a:solidFill>
                      <a:srgbClr val="1B476C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文本框 53"/>
                  <p:cNvSpPr txBox="1"/>
                  <p:nvPr>
                    <p:custDataLst>
                      <p:tags r:id="rId60"/>
                    </p:custDataLst>
                  </p:nvPr>
                </p:nvSpPr>
                <p:spPr>
                  <a:xfrm>
                    <a:off x="5871" y="5927"/>
                    <a:ext cx="1075" cy="509"/>
                  </a:xfrm>
                  <a:prstGeom prst="rect">
                    <a:avLst/>
                  </a:prstGeom>
                  <a:solidFill>
                    <a:srgbClr val="F5F5F5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完整密码</a:t>
                    </a:r>
                    <a:endPara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55" name="组合 54"/>
              <p:cNvGrpSpPr/>
              <p:nvPr/>
            </p:nvGrpSpPr>
            <p:grpSpPr>
              <a:xfrm rot="10800000">
                <a:off x="13265" y="9069"/>
                <a:ext cx="1588" cy="872"/>
                <a:chOff x="3460" y="5745"/>
                <a:chExt cx="1478" cy="872"/>
              </a:xfrm>
            </p:grpSpPr>
            <p:cxnSp>
              <p:nvCxnSpPr>
                <p:cNvPr id="56" name="直接箭头连接符 55"/>
                <p:cNvCxnSpPr>
                  <a:endCxn id="49" idx="6"/>
                </p:cNvCxnSpPr>
                <p:nvPr>
                  <p:custDataLst>
                    <p:tags r:id="rId61"/>
                  </p:custDataLst>
                </p:nvPr>
              </p:nvCxnSpPr>
              <p:spPr>
                <a:xfrm>
                  <a:off x="3460" y="6146"/>
                  <a:ext cx="1478" cy="7"/>
                </a:xfrm>
                <a:prstGeom prst="straightConnector1">
                  <a:avLst/>
                </a:prstGeom>
                <a:ln w="9525" cap="flat" cmpd="sng" algn="ctr">
                  <a:solidFill>
                    <a:srgbClr val="1B476C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7" name="文本框 56"/>
                <p:cNvSpPr txBox="1"/>
                <p:nvPr>
                  <p:custDataLst>
                    <p:tags r:id="rId62"/>
                  </p:custDataLst>
                </p:nvPr>
              </p:nvSpPr>
              <p:spPr>
                <a:xfrm rot="10800000">
                  <a:off x="3917" y="5745"/>
                  <a:ext cx="708" cy="872"/>
                </a:xfrm>
                <a:prstGeom prst="rect">
                  <a:avLst/>
                </a:prstGeom>
                <a:solidFill>
                  <a:srgbClr val="F3F3F3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秘密恢复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81" name="组合 80"/>
          <p:cNvGrpSpPr/>
          <p:nvPr/>
        </p:nvGrpSpPr>
        <p:grpSpPr>
          <a:xfrm>
            <a:off x="895350" y="1838325"/>
            <a:ext cx="1887855" cy="568325"/>
            <a:chOff x="2102" y="3278"/>
            <a:chExt cx="6091" cy="2670"/>
          </a:xfrm>
          <a:noFill/>
        </p:grpSpPr>
        <p:sp>
          <p:nvSpPr>
            <p:cNvPr id="85" name="矩形: 圆角 10"/>
            <p:cNvSpPr/>
            <p:nvPr>
              <p:custDataLst>
                <p:tags r:id="rId63"/>
              </p:custDataLst>
            </p:nvPr>
          </p:nvSpPr>
          <p:spPr>
            <a:xfrm>
              <a:off x="2102" y="3278"/>
              <a:ext cx="6091" cy="2670"/>
            </a:xfrm>
            <a:prstGeom prst="roundRect">
              <a:avLst>
                <a:gd name="adj" fmla="val 10733"/>
              </a:avLst>
            </a:prstGeom>
            <a:grpFill/>
            <a:ln>
              <a:solidFill>
                <a:srgbClr val="174C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>
              <p:custDataLst>
                <p:tags r:id="rId64"/>
              </p:custDataLst>
            </p:nvPr>
          </p:nvSpPr>
          <p:spPr>
            <a:xfrm>
              <a:off x="2299" y="3488"/>
              <a:ext cx="5613" cy="216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使用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Cheeth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协议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789160" y="753110"/>
            <a:ext cx="2338070" cy="552450"/>
            <a:chOff x="681" y="3278"/>
            <a:chExt cx="6962" cy="1736"/>
          </a:xfrm>
          <a:noFill/>
        </p:grpSpPr>
        <p:sp>
          <p:nvSpPr>
            <p:cNvPr id="91" name="矩形: 圆角 10"/>
            <p:cNvSpPr/>
            <p:nvPr>
              <p:custDataLst>
                <p:tags r:id="rId65"/>
              </p:custDataLst>
            </p:nvPr>
          </p:nvSpPr>
          <p:spPr>
            <a:xfrm>
              <a:off x="819" y="3278"/>
              <a:ext cx="6817" cy="1736"/>
            </a:xfrm>
            <a:prstGeom prst="roundRect">
              <a:avLst>
                <a:gd name="adj" fmla="val 10733"/>
              </a:avLst>
            </a:prstGeom>
            <a:grpFill/>
            <a:ln>
              <a:solidFill>
                <a:srgbClr val="174C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>
              <p:custDataLst>
                <p:tags r:id="rId66"/>
              </p:custDataLst>
            </p:nvPr>
          </p:nvSpPr>
          <p:spPr>
            <a:xfrm>
              <a:off x="681" y="3378"/>
              <a:ext cx="6962" cy="144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使用</a:t>
              </a:r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Semi2k-SPDZ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协议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27" name="矩形 26"/>
          <p:cNvSpPr/>
          <p:nvPr>
            <p:custDataLst>
              <p:tags r:id="rId67"/>
            </p:custDataLst>
          </p:nvPr>
        </p:nvSpPr>
        <p:spPr>
          <a:xfrm>
            <a:off x="318987" y="848440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安全提升</a:t>
            </a:r>
            <a:endParaRPr lang="zh-CN" altLang="en-US" sz="3200" dirty="0">
              <a:solidFill>
                <a:srgbClr val="174C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>
            <p:custDataLst>
              <p:tags r:id="rId68"/>
            </p:custDataLst>
          </p:nvPr>
        </p:nvSpPr>
        <p:spPr>
          <a:xfrm>
            <a:off x="289911" y="1375295"/>
            <a:ext cx="2015490" cy="316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65" dirty="0">
                <a:solidFill>
                  <a:schemeClr val="l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Safety improvement</a:t>
            </a:r>
            <a:endParaRPr lang="en-US" altLang="zh-CN" sz="1465" dirty="0">
              <a:solidFill>
                <a:schemeClr val="lt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81771 0.00157407 " pathEditMode="relative" ptsTypes="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70833 0 " pathEditMode="relative" ptsTypes="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-635" y="135467"/>
            <a:ext cx="12192000" cy="6587045"/>
            <a:chOff x="0" y="0"/>
            <a:chExt cx="24384000" cy="13174090"/>
          </a:xfrm>
        </p:grpSpPr>
        <p:sp>
          <p:nvSpPr>
            <p:cNvPr id="7" name="http://photo-static-api.fotomore.com/creative/vcg/400/version23/VCG41472309215.jpg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24384000" cy="13174090"/>
            </a:xfrm>
            <a:custGeom>
              <a:avLst/>
              <a:gdLst/>
              <a:ahLst/>
              <a:cxnLst/>
              <a:rect l="l" t="t" r="r" b="b"/>
              <a:pathLst>
                <a:path w="24384000" h="13174090">
                  <a:moveTo>
                    <a:pt x="0" y="0"/>
                  </a:moveTo>
                  <a:lnTo>
                    <a:pt x="24384000" y="0"/>
                  </a:lnTo>
                  <a:lnTo>
                    <a:pt x="24384000" y="13174090"/>
                  </a:lnTo>
                  <a:lnTo>
                    <a:pt x="0" y="1317409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0" t="45557" r="11781" b="47910"/>
          <a:stretch>
            <a:fillRect/>
          </a:stretch>
        </p:blipFill>
        <p:spPr>
          <a:xfrm>
            <a:off x="0" y="6722533"/>
            <a:ext cx="12192000" cy="353942"/>
          </a:xfrm>
          <a:prstGeom prst="rect">
            <a:avLst/>
          </a:prstGeom>
        </p:spPr>
      </p:pic>
      <p:sp>
        <p:nvSpPr>
          <p:cNvPr id="12" name="Shape 21595"/>
          <p:cNvSpPr/>
          <p:nvPr/>
        </p:nvSpPr>
        <p:spPr>
          <a:xfrm>
            <a:off x="1158006" y="3780213"/>
            <a:ext cx="1502454" cy="9332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  <a:sym typeface="等线" panose="0201060003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532255" y="2599690"/>
            <a:ext cx="2376170" cy="3997960"/>
            <a:chOff x="1254" y="4805"/>
            <a:chExt cx="3519" cy="5043"/>
          </a:xfrm>
        </p:grpSpPr>
        <p:grpSp>
          <p:nvGrpSpPr>
            <p:cNvPr id="16" name="组合 15"/>
            <p:cNvGrpSpPr/>
            <p:nvPr/>
          </p:nvGrpSpPr>
          <p:grpSpPr>
            <a:xfrm>
              <a:off x="1254" y="4805"/>
              <a:ext cx="3519" cy="4699"/>
              <a:chOff x="14481" y="4805"/>
              <a:chExt cx="3519" cy="4699"/>
            </a:xfrm>
          </p:grpSpPr>
          <p:sp>
            <p:nvSpPr>
              <p:cNvPr id="33" name="矩形: 圆角 32"/>
              <p:cNvSpPr/>
              <p:nvPr/>
            </p:nvSpPr>
            <p:spPr>
              <a:xfrm>
                <a:off x="14481" y="4805"/>
                <a:ext cx="3507" cy="777"/>
              </a:xfrm>
              <a:prstGeom prst="roundRect">
                <a:avLst/>
              </a:prstGeom>
              <a:solidFill>
                <a:srgbClr val="174C81"/>
              </a:solidFill>
              <a:ln>
                <a:solidFill>
                  <a:srgbClr val="174C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14493" y="5732"/>
                <a:ext cx="3507" cy="3772"/>
              </a:xfrm>
              <a:prstGeom prst="roundRect">
                <a:avLst>
                  <a:gd name="adj" fmla="val 3838"/>
                </a:avLst>
              </a:prstGeom>
              <a:noFill/>
              <a:ln>
                <a:solidFill>
                  <a:srgbClr val="174C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5040" y="4898"/>
                <a:ext cx="2389" cy="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Shamir</a:t>
                </a:r>
                <a:endPara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36" name="Shape 21595"/>
              <p:cNvSpPr/>
              <p:nvPr/>
            </p:nvSpPr>
            <p:spPr>
              <a:xfrm>
                <a:off x="14757" y="6883"/>
                <a:ext cx="2963" cy="1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120000"/>
                  </a:lnSpc>
                  <a:spcBef>
                    <a:spcPts val="1000"/>
                  </a:spcBef>
                  <a:defRPr sz="1600">
                    <a:solidFill>
                      <a:srgbClr val="4D4D4D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algn="ctr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等线" panose="02010600030101010101" charset="-122"/>
                  </a:rPr>
                  <a:t>1.秘密份额的划分和重构简单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等线" panose="02010600030101010101" charset="-122"/>
                </a:endParaRPr>
              </a:p>
              <a:p>
                <a:pPr algn="ctr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等线" panose="02010600030101010101" charset="-122"/>
                  </a:rPr>
                  <a:t>2.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等线" panose="02010600030101010101" charset="-122"/>
                  </a:rPr>
                  <a:t>计算速度快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等线" panose="02010600030101010101" charset="-122"/>
                </a:endParaRPr>
              </a:p>
            </p:txBody>
          </p:sp>
        </p:grpSp>
        <p:pic>
          <p:nvPicPr>
            <p:cNvPr id="40" name="图片 39" descr="图片包含 游戏机&#10;&#10;描述已自动生成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0" t="45557" r="11781" b="47910"/>
            <a:stretch>
              <a:fillRect/>
            </a:stretch>
          </p:blipFill>
          <p:spPr>
            <a:xfrm>
              <a:off x="1263" y="9505"/>
              <a:ext cx="3457" cy="343"/>
            </a:xfrm>
            <a:prstGeom prst="rect">
              <a:avLst/>
            </a:prstGeom>
          </p:spPr>
        </p:pic>
      </p:grpSp>
      <p:grpSp>
        <p:nvGrpSpPr>
          <p:cNvPr id="82" name="组合 81"/>
          <p:cNvGrpSpPr/>
          <p:nvPr/>
        </p:nvGrpSpPr>
        <p:grpSpPr>
          <a:xfrm>
            <a:off x="635" y="97961"/>
            <a:ext cx="12190656" cy="499207"/>
            <a:chOff x="-35" y="109"/>
            <a:chExt cx="18139" cy="983"/>
          </a:xfrm>
        </p:grpSpPr>
        <p:sp>
          <p:nvSpPr>
            <p:cNvPr id="83" name="文本占位符 25"/>
            <p:cNvSpPr>
              <a:spLocks noGrp="1"/>
            </p:cNvSpPr>
            <p:nvPr>
              <p:custDataLst>
                <p:tags r:id="rId5"/>
              </p:custDataLst>
            </p:nvPr>
          </p:nvSpPr>
          <p:spPr>
            <a:xfrm>
              <a:off x="-35" y="109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研究思路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4" name="文本占位符 26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4501" y="116"/>
              <a:ext cx="4536" cy="976"/>
            </a:xfrm>
            <a:prstGeom prst="rect">
              <a:avLst/>
            </a:prstGeom>
            <a:solidFill>
              <a:srgbClr val="174C80"/>
            </a:solidFill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l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作品设计</a:t>
              </a:r>
              <a:endParaRPr lang="zh-CN" altLang="en-US" sz="2400" dirty="0">
                <a:solidFill>
                  <a:schemeClr val="l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6" name="文本占位符 28"/>
            <p:cNvSpPr>
              <a:spLocks noGrp="1"/>
            </p:cNvSpPr>
            <p:nvPr>
              <p:custDataLst>
                <p:tags r:id="rId7"/>
              </p:custDataLst>
            </p:nvPr>
          </p:nvSpPr>
          <p:spPr>
            <a:xfrm>
              <a:off x="9034" y="109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作品测试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占位符 28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3568" y="115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创新说明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318987" y="848440"/>
            <a:ext cx="74352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需求扩展</a:t>
            </a:r>
            <a:r>
              <a:rPr lang="en-US" altLang="zh-CN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——VSSS </a:t>
            </a:r>
            <a:r>
              <a:rPr lang="zh-CN" altLang="en-US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可变的秘密共享</a:t>
            </a:r>
            <a:r>
              <a:rPr lang="zh-CN" altLang="en-US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模式</a:t>
            </a:r>
            <a:endParaRPr lang="zh-CN" altLang="en-US" sz="3200" dirty="0">
              <a:solidFill>
                <a:srgbClr val="174C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96236" y="1373390"/>
            <a:ext cx="2253615" cy="316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65" dirty="0">
                <a:solidFill>
                  <a:schemeClr val="l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Requirement extension</a:t>
            </a:r>
            <a:endParaRPr lang="en-US" altLang="zh-CN" sz="1465" dirty="0">
              <a:solidFill>
                <a:schemeClr val="lt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920615" y="2599690"/>
            <a:ext cx="2376170" cy="3997960"/>
            <a:chOff x="1254" y="4805"/>
            <a:chExt cx="3519" cy="5043"/>
          </a:xfrm>
        </p:grpSpPr>
        <p:grpSp>
          <p:nvGrpSpPr>
            <p:cNvPr id="37" name="组合 36"/>
            <p:cNvGrpSpPr/>
            <p:nvPr/>
          </p:nvGrpSpPr>
          <p:grpSpPr>
            <a:xfrm>
              <a:off x="1254" y="4805"/>
              <a:ext cx="3519" cy="4699"/>
              <a:chOff x="14481" y="4805"/>
              <a:chExt cx="3519" cy="4699"/>
            </a:xfrm>
          </p:grpSpPr>
          <p:sp>
            <p:nvSpPr>
              <p:cNvPr id="38" name="矩形: 圆角 32"/>
              <p:cNvSpPr/>
              <p:nvPr>
                <p:custDataLst>
                  <p:tags r:id="rId11"/>
                </p:custDataLst>
              </p:nvPr>
            </p:nvSpPr>
            <p:spPr>
              <a:xfrm>
                <a:off x="14481" y="4805"/>
                <a:ext cx="3507" cy="777"/>
              </a:xfrm>
              <a:prstGeom prst="roundRect">
                <a:avLst/>
              </a:prstGeom>
              <a:solidFill>
                <a:srgbClr val="174C81"/>
              </a:solidFill>
              <a:ln>
                <a:solidFill>
                  <a:srgbClr val="174C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: 圆角 33"/>
              <p:cNvSpPr/>
              <p:nvPr>
                <p:custDataLst>
                  <p:tags r:id="rId12"/>
                </p:custDataLst>
              </p:nvPr>
            </p:nvSpPr>
            <p:spPr>
              <a:xfrm>
                <a:off x="14493" y="5732"/>
                <a:ext cx="3507" cy="3772"/>
              </a:xfrm>
              <a:prstGeom prst="roundRect">
                <a:avLst>
                  <a:gd name="adj" fmla="val 3838"/>
                </a:avLst>
              </a:prstGeom>
              <a:noFill/>
              <a:ln>
                <a:solidFill>
                  <a:srgbClr val="174C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>
                <p:custDataLst>
                  <p:tags r:id="rId13"/>
                </p:custDataLst>
              </p:nvPr>
            </p:nvSpPr>
            <p:spPr>
              <a:xfrm>
                <a:off x="15040" y="4898"/>
                <a:ext cx="2389" cy="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Brickell</a:t>
                </a:r>
                <a:endPara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47" name="Shape 21595"/>
              <p:cNvSpPr/>
              <p:nvPr>
                <p:custDataLst>
                  <p:tags r:id="rId14"/>
                </p:custDataLst>
              </p:nvPr>
            </p:nvSpPr>
            <p:spPr>
              <a:xfrm>
                <a:off x="14757" y="5884"/>
                <a:ext cx="2963" cy="34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120000"/>
                  </a:lnSpc>
                  <a:spcBef>
                    <a:spcPts val="1000"/>
                  </a:spcBef>
                  <a:defRPr sz="1600">
                    <a:solidFill>
                      <a:srgbClr val="4D4D4D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algn="ctr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等线" panose="02010600030101010101" charset="-122"/>
                  </a:rPr>
                  <a:t>1.秘密份额的划分和重构相对简单。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等线" panose="02010600030101010101" charset="-122"/>
                </a:endParaRPr>
              </a:p>
              <a:p>
                <a:pPr algn="ctr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等线" panose="02010600030101010101" charset="-122"/>
                  </a:rPr>
                  <a:t>2.存储秘密份额的服务器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等线" panose="02010600030101010101" charset="-122"/>
                  </a:rPr>
                  <a:t>的数量 n 可以动态调整。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等线" panose="02010600030101010101" charset="-122"/>
                </a:endParaRPr>
              </a:p>
            </p:txBody>
          </p:sp>
        </p:grpSp>
        <p:pic>
          <p:nvPicPr>
            <p:cNvPr id="48" name="图片 47" descr="图片包含 游戏机&#10;&#10;描述已自动生成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0" t="45557" r="11781" b="47910"/>
            <a:stretch>
              <a:fillRect/>
            </a:stretch>
          </p:blipFill>
          <p:spPr>
            <a:xfrm>
              <a:off x="1263" y="9505"/>
              <a:ext cx="3457" cy="343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8308975" y="2599690"/>
            <a:ext cx="2376170" cy="3997960"/>
            <a:chOff x="1254" y="4805"/>
            <a:chExt cx="3519" cy="5043"/>
          </a:xfrm>
        </p:grpSpPr>
        <p:grpSp>
          <p:nvGrpSpPr>
            <p:cNvPr id="56" name="组合 55"/>
            <p:cNvGrpSpPr/>
            <p:nvPr/>
          </p:nvGrpSpPr>
          <p:grpSpPr>
            <a:xfrm>
              <a:off x="1254" y="4805"/>
              <a:ext cx="3519" cy="4699"/>
              <a:chOff x="14481" y="4805"/>
              <a:chExt cx="3519" cy="4699"/>
            </a:xfrm>
          </p:grpSpPr>
          <p:sp>
            <p:nvSpPr>
              <p:cNvPr id="57" name="矩形: 圆角 32"/>
              <p:cNvSpPr/>
              <p:nvPr>
                <p:custDataLst>
                  <p:tags r:id="rId16"/>
                </p:custDataLst>
              </p:nvPr>
            </p:nvSpPr>
            <p:spPr>
              <a:xfrm>
                <a:off x="14481" y="4805"/>
                <a:ext cx="3507" cy="777"/>
              </a:xfrm>
              <a:prstGeom prst="roundRect">
                <a:avLst/>
              </a:prstGeom>
              <a:solidFill>
                <a:srgbClr val="174C81"/>
              </a:solidFill>
              <a:ln>
                <a:solidFill>
                  <a:srgbClr val="174C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: 圆角 33"/>
              <p:cNvSpPr/>
              <p:nvPr>
                <p:custDataLst>
                  <p:tags r:id="rId17"/>
                </p:custDataLst>
              </p:nvPr>
            </p:nvSpPr>
            <p:spPr>
              <a:xfrm>
                <a:off x="14493" y="5732"/>
                <a:ext cx="3507" cy="3772"/>
              </a:xfrm>
              <a:prstGeom prst="roundRect">
                <a:avLst>
                  <a:gd name="adj" fmla="val 3838"/>
                </a:avLst>
              </a:prstGeom>
              <a:noFill/>
              <a:ln>
                <a:solidFill>
                  <a:srgbClr val="174C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>
                <p:custDataLst>
                  <p:tags r:id="rId18"/>
                </p:custDataLst>
              </p:nvPr>
            </p:nvSpPr>
            <p:spPr>
              <a:xfrm>
                <a:off x="14621" y="4898"/>
                <a:ext cx="3195" cy="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加性秘密共享</a:t>
                </a:r>
                <a:endPara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60" name="Shape 21595"/>
              <p:cNvSpPr/>
              <p:nvPr>
                <p:custDataLst>
                  <p:tags r:id="rId19"/>
                </p:custDataLst>
              </p:nvPr>
            </p:nvSpPr>
            <p:spPr>
              <a:xfrm>
                <a:off x="14757" y="5884"/>
                <a:ext cx="2963" cy="34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120000"/>
                  </a:lnSpc>
                  <a:spcBef>
                    <a:spcPts val="1000"/>
                  </a:spcBef>
                  <a:defRPr sz="1600">
                    <a:solidFill>
                      <a:srgbClr val="4D4D4D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algn="ctr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等线" panose="02010600030101010101" charset="-122"/>
                  </a:rPr>
                  <a:t>秘密份额具有主动化的性质，可以在固定时间间隔后被刷新，以减少攻击者获取秘密的可能性。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等线" panose="02010600030101010101" charset="-122"/>
                </a:endParaRPr>
              </a:p>
            </p:txBody>
          </p:sp>
        </p:grpSp>
        <p:pic>
          <p:nvPicPr>
            <p:cNvPr id="61" name="图片 60" descr="图片包含 游戏机&#10;&#10;描述已自动生成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0" t="45557" r="11781" b="47910"/>
            <a:stretch>
              <a:fillRect/>
            </a:stretch>
          </p:blipFill>
          <p:spPr>
            <a:xfrm>
              <a:off x="1263" y="9505"/>
              <a:ext cx="3457" cy="343"/>
            </a:xfrm>
            <a:prstGeom prst="rect">
              <a:avLst/>
            </a:prstGeom>
          </p:spPr>
        </p:pic>
      </p:grpSp>
      <p:cxnSp>
        <p:nvCxnSpPr>
          <p:cNvPr id="64" name="曲线连接符 63"/>
          <p:cNvCxnSpPr/>
          <p:nvPr/>
        </p:nvCxnSpPr>
        <p:spPr>
          <a:xfrm rot="16200000" flipH="1">
            <a:off x="4410710" y="905510"/>
            <a:ext cx="3175" cy="3388360"/>
          </a:xfrm>
          <a:prstGeom prst="curvedConnector3">
            <a:avLst>
              <a:gd name="adj1" fmla="val -14250000"/>
            </a:avLst>
          </a:prstGeom>
          <a:ln w="76200">
            <a:solidFill>
              <a:srgbClr val="174C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曲线连接符 64"/>
          <p:cNvCxnSpPr/>
          <p:nvPr>
            <p:custDataLst>
              <p:tags r:id="rId21"/>
            </p:custDataLst>
          </p:nvPr>
        </p:nvCxnSpPr>
        <p:spPr>
          <a:xfrm rot="16200000" flipH="1">
            <a:off x="7799070" y="914400"/>
            <a:ext cx="3175" cy="3388360"/>
          </a:xfrm>
          <a:prstGeom prst="curvedConnector3">
            <a:avLst>
              <a:gd name="adj1" fmla="val -16310000"/>
            </a:avLst>
          </a:prstGeom>
          <a:ln w="76200">
            <a:solidFill>
              <a:srgbClr val="174C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曲线连接符 65"/>
          <p:cNvCxnSpPr/>
          <p:nvPr>
            <p:custDataLst>
              <p:tags r:id="rId22"/>
            </p:custDataLst>
          </p:nvPr>
        </p:nvCxnSpPr>
        <p:spPr>
          <a:xfrm rot="16200000" flipH="1">
            <a:off x="6062345" y="-746125"/>
            <a:ext cx="73660" cy="6765290"/>
          </a:xfrm>
          <a:prstGeom prst="curvedConnector3">
            <a:avLst>
              <a:gd name="adj1" fmla="val -1333620"/>
            </a:avLst>
          </a:prstGeom>
          <a:ln w="76200">
            <a:solidFill>
              <a:srgbClr val="174C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40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8813"/>
            <a:ext cx="12192000" cy="13921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465320" y="2210492"/>
            <a:ext cx="459740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l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Part Three</a:t>
            </a:r>
            <a:endParaRPr lang="en-US" altLang="zh-CN" sz="7200" dirty="0">
              <a:solidFill>
                <a:schemeClr val="lt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09347" y="3565491"/>
            <a:ext cx="2506345" cy="1129409"/>
            <a:chOff x="382010" y="2731268"/>
            <a:chExt cx="1879759" cy="847057"/>
          </a:xfrm>
        </p:grpSpPr>
        <p:sp>
          <p:nvSpPr>
            <p:cNvPr id="34" name="矩形 33"/>
            <p:cNvSpPr/>
            <p:nvPr/>
          </p:nvSpPr>
          <p:spPr>
            <a:xfrm>
              <a:off x="382010" y="2731268"/>
              <a:ext cx="1764030" cy="5610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4265" dirty="0">
                  <a:solidFill>
                    <a:srgbClr val="174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作品测试</a:t>
              </a:r>
              <a:endParaRPr lang="zh-CN" altLang="en-US" sz="4265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4"/>
              </p:custDataLst>
            </p:nvPr>
          </p:nvSpPr>
          <p:spPr>
            <a:xfrm>
              <a:off x="412490" y="3233044"/>
              <a:ext cx="1849279" cy="3452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chemeClr val="dk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  <a:sym typeface="+mn-ea"/>
                </a:rPr>
                <a:t>The test of work</a:t>
              </a:r>
              <a:endParaRPr lang="en-US" altLang="zh-CN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231013" y="3156612"/>
            <a:ext cx="283652" cy="60959"/>
            <a:chOff x="8136396" y="1704236"/>
            <a:chExt cx="366876" cy="78844"/>
          </a:xfrm>
          <a:solidFill>
            <a:schemeClr val="bg1">
              <a:alpha val="36000"/>
            </a:schemeClr>
          </a:solidFill>
        </p:grpSpPr>
        <p:sp>
          <p:nvSpPr>
            <p:cNvPr id="30" name="矩形 29"/>
            <p:cNvSpPr/>
            <p:nvPr>
              <p:custDataLst>
                <p:tags r:id="rId5"/>
              </p:custDataLst>
            </p:nvPr>
          </p:nvSpPr>
          <p:spPr>
            <a:xfrm>
              <a:off x="8136396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6"/>
              </p:custDataLst>
            </p:nvPr>
          </p:nvSpPr>
          <p:spPr>
            <a:xfrm>
              <a:off x="8280412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7"/>
              </p:custDataLst>
            </p:nvPr>
          </p:nvSpPr>
          <p:spPr>
            <a:xfrm>
              <a:off x="8424428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</p:grpSp>
      <p:sp>
        <p:nvSpPr>
          <p:cNvPr id="42" name="矩形 41"/>
          <p:cNvSpPr/>
          <p:nvPr>
            <p:custDataLst>
              <p:tags r:id="rId8"/>
            </p:custDataLst>
          </p:nvPr>
        </p:nvSpPr>
        <p:spPr>
          <a:xfrm>
            <a:off x="0" y="4811421"/>
            <a:ext cx="12192000" cy="71813"/>
          </a:xfrm>
          <a:prstGeom prst="rect">
            <a:avLst/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45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4"/>
          <p:cNvGrpSpPr/>
          <p:nvPr/>
        </p:nvGrpSpPr>
        <p:grpSpPr>
          <a:xfrm>
            <a:off x="-635" y="135467"/>
            <a:ext cx="12192000" cy="6587066"/>
            <a:chOff x="0" y="0"/>
            <a:chExt cx="24384000" cy="13174132"/>
          </a:xfrm>
        </p:grpSpPr>
        <p:sp>
          <p:nvSpPr>
            <p:cNvPr id="54" name="http://photo-static-api.fotomore.com/creative/vcg/400/version23/VCG41472309215.jpg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24384000" cy="13174090"/>
            </a:xfrm>
            <a:custGeom>
              <a:avLst/>
              <a:gdLst/>
              <a:ahLst/>
              <a:cxnLst/>
              <a:rect l="l" t="t" r="r" b="b"/>
              <a:pathLst>
                <a:path w="24384000" h="13174090">
                  <a:moveTo>
                    <a:pt x="0" y="0"/>
                  </a:moveTo>
                  <a:lnTo>
                    <a:pt x="24384000" y="0"/>
                  </a:lnTo>
                  <a:lnTo>
                    <a:pt x="24384000" y="13174090"/>
                  </a:lnTo>
                  <a:lnTo>
                    <a:pt x="0" y="1317409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pic>
        <p:nvPicPr>
          <p:cNvPr id="6" name="图片 5" descr="图片包含 游戏机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0" t="45557" r="11781" b="47910"/>
          <a:stretch>
            <a:fillRect/>
          </a:stretch>
        </p:blipFill>
        <p:spPr>
          <a:xfrm>
            <a:off x="0" y="6722533"/>
            <a:ext cx="12192000" cy="353942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>
            <p:custDataLst>
              <p:tags r:id="rId6"/>
            </p:custDataLst>
          </p:nvPr>
        </p:nvGraphicFramePr>
        <p:xfrm>
          <a:off x="102870" y="1692275"/>
          <a:ext cx="8943975" cy="403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9201785" y="811530"/>
            <a:ext cx="2929255" cy="1691640"/>
            <a:chOff x="2102" y="3278"/>
            <a:chExt cx="6091" cy="2994"/>
          </a:xfrm>
          <a:noFill/>
        </p:grpSpPr>
        <p:sp>
          <p:nvSpPr>
            <p:cNvPr id="34" name="矩形: 圆角 10"/>
            <p:cNvSpPr/>
            <p:nvPr>
              <p:custDataLst>
                <p:tags r:id="rId7"/>
              </p:custDataLst>
            </p:nvPr>
          </p:nvSpPr>
          <p:spPr>
            <a:xfrm>
              <a:off x="2102" y="3278"/>
              <a:ext cx="6091" cy="2670"/>
            </a:xfrm>
            <a:prstGeom prst="roundRect">
              <a:avLst>
                <a:gd name="adj" fmla="val 10733"/>
              </a:avLst>
            </a:prstGeom>
            <a:grpFill/>
            <a:ln>
              <a:solidFill>
                <a:srgbClr val="174C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>
              <p:custDataLst>
                <p:tags r:id="rId8"/>
              </p:custDataLst>
            </p:nvPr>
          </p:nvSpPr>
          <p:spPr>
            <a:xfrm>
              <a:off x="2299" y="3488"/>
              <a:ext cx="5613" cy="204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174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测试条件</a:t>
              </a:r>
              <a:endParaRPr lang="zh-CN" altLang="en-US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测试数量级：1条密码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测试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次后，取平均值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40" name="图片 39" descr="图片包含 游戏机&#10;&#10;描述已自动生成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 rotWithShape="1"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0" t="45557" r="11781" b="47910"/>
            <a:stretch>
              <a:fillRect/>
            </a:stretch>
          </p:blipFill>
          <p:spPr>
            <a:xfrm>
              <a:off x="2299" y="5948"/>
              <a:ext cx="5831" cy="324"/>
            </a:xfrm>
            <a:prstGeom prst="rect">
              <a:avLst/>
            </a:prstGeom>
            <a:grpFill/>
          </p:spPr>
        </p:pic>
      </p:grpSp>
      <p:sp>
        <p:nvSpPr>
          <p:cNvPr id="2" name="矩形 1"/>
          <p:cNvSpPr/>
          <p:nvPr>
            <p:custDataLst>
              <p:tags r:id="rId10"/>
            </p:custDataLst>
          </p:nvPr>
        </p:nvSpPr>
        <p:spPr>
          <a:xfrm>
            <a:off x="318987" y="848440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运行时间</a:t>
            </a:r>
            <a:endParaRPr lang="zh-CN" altLang="en-US" sz="3200" dirty="0">
              <a:solidFill>
                <a:srgbClr val="174C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764891" y="1375295"/>
            <a:ext cx="915035" cy="316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65" dirty="0">
                <a:solidFill>
                  <a:schemeClr val="l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run time</a:t>
            </a:r>
            <a:endParaRPr lang="en-US" altLang="zh-CN" sz="1465" dirty="0">
              <a:solidFill>
                <a:schemeClr val="lt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635" y="97961"/>
            <a:ext cx="12190656" cy="499207"/>
            <a:chOff x="-35" y="109"/>
            <a:chExt cx="18139" cy="983"/>
          </a:xfrm>
        </p:grpSpPr>
        <p:sp>
          <p:nvSpPr>
            <p:cNvPr id="83" name="文本占位符 25"/>
            <p:cNvSpPr>
              <a:spLocks noGrp="1"/>
            </p:cNvSpPr>
            <p:nvPr>
              <p:custDataLst>
                <p:tags r:id="rId12"/>
              </p:custDataLst>
            </p:nvPr>
          </p:nvSpPr>
          <p:spPr>
            <a:xfrm>
              <a:off x="-35" y="109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研究思路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4" name="文本占位符 26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4501" y="116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作品设计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6" name="文本占位符 28"/>
            <p:cNvSpPr>
              <a:spLocks noGrp="1"/>
            </p:cNvSpPr>
            <p:nvPr>
              <p:custDataLst>
                <p:tags r:id="rId14"/>
              </p:custDataLst>
            </p:nvPr>
          </p:nvSpPr>
          <p:spPr>
            <a:xfrm>
              <a:off x="9034" y="109"/>
              <a:ext cx="4536" cy="976"/>
            </a:xfrm>
            <a:prstGeom prst="rect">
              <a:avLst/>
            </a:prstGeom>
            <a:solidFill>
              <a:srgbClr val="174C80"/>
            </a:solidFill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作品测试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占位符 28"/>
            <p:cNvSpPr>
              <a:spLocks noGrp="1"/>
            </p:cNvSpPr>
            <p:nvPr>
              <p:custDataLst>
                <p:tags r:id="rId15"/>
              </p:custDataLst>
            </p:nvPr>
          </p:nvSpPr>
          <p:spPr>
            <a:xfrm>
              <a:off x="13568" y="115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创新说明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45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4"/>
          <p:cNvGrpSpPr/>
          <p:nvPr/>
        </p:nvGrpSpPr>
        <p:grpSpPr>
          <a:xfrm>
            <a:off x="-635" y="135467"/>
            <a:ext cx="12192000" cy="6587066"/>
            <a:chOff x="0" y="0"/>
            <a:chExt cx="24384000" cy="13174132"/>
          </a:xfrm>
        </p:grpSpPr>
        <p:sp>
          <p:nvSpPr>
            <p:cNvPr id="54" name="http://photo-static-api.fotomore.com/creative/vcg/400/version23/VCG41472309215.jpg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24384000" cy="13174090"/>
            </a:xfrm>
            <a:custGeom>
              <a:avLst/>
              <a:gdLst/>
              <a:ahLst/>
              <a:cxnLst/>
              <a:rect l="l" t="t" r="r" b="b"/>
              <a:pathLst>
                <a:path w="24384000" h="13174090">
                  <a:moveTo>
                    <a:pt x="0" y="0"/>
                  </a:moveTo>
                  <a:lnTo>
                    <a:pt x="24384000" y="0"/>
                  </a:lnTo>
                  <a:lnTo>
                    <a:pt x="24384000" y="13174090"/>
                  </a:lnTo>
                  <a:lnTo>
                    <a:pt x="0" y="1317409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pic>
        <p:nvPicPr>
          <p:cNvPr id="6" name="图片 5" descr="图片包含 游戏机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0" t="45557" r="11781" b="47910"/>
          <a:stretch>
            <a:fillRect/>
          </a:stretch>
        </p:blipFill>
        <p:spPr>
          <a:xfrm>
            <a:off x="0" y="6722533"/>
            <a:ext cx="12192000" cy="353942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>
            <p:custDataLst>
              <p:tags r:id="rId6"/>
            </p:custDataLst>
          </p:nvPr>
        </p:nvGraphicFramePr>
        <p:xfrm>
          <a:off x="-635" y="1475105"/>
          <a:ext cx="9379585" cy="4465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9201785" y="811530"/>
            <a:ext cx="2929255" cy="1691640"/>
            <a:chOff x="2102" y="3278"/>
            <a:chExt cx="6091" cy="2994"/>
          </a:xfrm>
          <a:noFill/>
        </p:grpSpPr>
        <p:sp>
          <p:nvSpPr>
            <p:cNvPr id="34" name="矩形: 圆角 10"/>
            <p:cNvSpPr/>
            <p:nvPr>
              <p:custDataLst>
                <p:tags r:id="rId7"/>
              </p:custDataLst>
            </p:nvPr>
          </p:nvSpPr>
          <p:spPr>
            <a:xfrm>
              <a:off x="2102" y="3278"/>
              <a:ext cx="6091" cy="2670"/>
            </a:xfrm>
            <a:prstGeom prst="roundRect">
              <a:avLst>
                <a:gd name="adj" fmla="val 10733"/>
              </a:avLst>
            </a:prstGeom>
            <a:grpFill/>
            <a:ln>
              <a:solidFill>
                <a:srgbClr val="174C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>
              <p:custDataLst>
                <p:tags r:id="rId8"/>
              </p:custDataLst>
            </p:nvPr>
          </p:nvSpPr>
          <p:spPr>
            <a:xfrm>
              <a:off x="2299" y="3488"/>
              <a:ext cx="5613" cy="204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174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测试条件</a:t>
              </a:r>
              <a:endParaRPr lang="zh-CN" altLang="en-US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测试数量级：10000条密码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测试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次后，取平均值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40" name="图片 39" descr="图片包含 游戏机&#10;&#10;描述已自动生成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 rotWithShape="1"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0" t="45557" r="11781" b="47910"/>
            <a:stretch>
              <a:fillRect/>
            </a:stretch>
          </p:blipFill>
          <p:spPr>
            <a:xfrm>
              <a:off x="2299" y="5948"/>
              <a:ext cx="5831" cy="324"/>
            </a:xfrm>
            <a:prstGeom prst="rect">
              <a:avLst/>
            </a:prstGeom>
            <a:grpFill/>
          </p:spPr>
        </p:pic>
      </p:grpSp>
      <p:grpSp>
        <p:nvGrpSpPr>
          <p:cNvPr id="82" name="组合 81"/>
          <p:cNvGrpSpPr/>
          <p:nvPr/>
        </p:nvGrpSpPr>
        <p:grpSpPr>
          <a:xfrm>
            <a:off x="635" y="97961"/>
            <a:ext cx="12190656" cy="499207"/>
            <a:chOff x="-35" y="109"/>
            <a:chExt cx="18139" cy="983"/>
          </a:xfrm>
        </p:grpSpPr>
        <p:sp>
          <p:nvSpPr>
            <p:cNvPr id="83" name="文本占位符 25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-35" y="109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研究思路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4" name="文本占位符 26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4501" y="116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作品设计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6" name="文本占位符 28"/>
            <p:cNvSpPr>
              <a:spLocks noGrp="1"/>
            </p:cNvSpPr>
            <p:nvPr>
              <p:custDataLst>
                <p:tags r:id="rId12"/>
              </p:custDataLst>
            </p:nvPr>
          </p:nvSpPr>
          <p:spPr>
            <a:xfrm>
              <a:off x="9034" y="109"/>
              <a:ext cx="4536" cy="976"/>
            </a:xfrm>
            <a:prstGeom prst="rect">
              <a:avLst/>
            </a:prstGeom>
            <a:solidFill>
              <a:srgbClr val="174C80"/>
            </a:solidFill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作品测试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占位符 28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13568" y="115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创新说明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>
            <p:custDataLst>
              <p:tags r:id="rId14"/>
            </p:custDataLst>
          </p:nvPr>
        </p:nvSpPr>
        <p:spPr>
          <a:xfrm>
            <a:off x="318987" y="848440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运行时间</a:t>
            </a:r>
            <a:endParaRPr lang="zh-CN" altLang="en-US" sz="3200" dirty="0">
              <a:solidFill>
                <a:srgbClr val="174C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15"/>
            </p:custDataLst>
          </p:nvPr>
        </p:nvSpPr>
        <p:spPr>
          <a:xfrm>
            <a:off x="764891" y="1375295"/>
            <a:ext cx="915035" cy="316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65" dirty="0">
                <a:solidFill>
                  <a:schemeClr val="l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run time</a:t>
            </a:r>
            <a:endParaRPr lang="en-US" altLang="zh-CN" sz="1465" dirty="0">
              <a:solidFill>
                <a:schemeClr val="lt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40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8813"/>
            <a:ext cx="12192000" cy="13921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5320" y="2210492"/>
            <a:ext cx="405955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l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Part Four</a:t>
            </a:r>
            <a:endParaRPr lang="en-US" altLang="zh-CN" sz="7200" dirty="0">
              <a:solidFill>
                <a:schemeClr val="lt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09347" y="3565491"/>
            <a:ext cx="3912870" cy="1129409"/>
            <a:chOff x="382010" y="2731268"/>
            <a:chExt cx="2934653" cy="847057"/>
          </a:xfrm>
        </p:grpSpPr>
        <p:sp>
          <p:nvSpPr>
            <p:cNvPr id="34" name="矩形 33"/>
            <p:cNvSpPr/>
            <p:nvPr/>
          </p:nvSpPr>
          <p:spPr>
            <a:xfrm>
              <a:off x="382010" y="2731268"/>
              <a:ext cx="1764030" cy="5610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4265" dirty="0">
                  <a:solidFill>
                    <a:srgbClr val="174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创新说明</a:t>
              </a:r>
              <a:endParaRPr lang="zh-CN" altLang="en-US" sz="4265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3"/>
              </p:custDataLst>
            </p:nvPr>
          </p:nvSpPr>
          <p:spPr>
            <a:xfrm>
              <a:off x="412490" y="3233044"/>
              <a:ext cx="2904173" cy="3452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2400" dirty="0">
                  <a:solidFill>
                    <a:schemeClr val="dk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Innovatio</a:t>
              </a:r>
              <a:r>
                <a:rPr lang="en-US" altLang="zh-CN" sz="2400" dirty="0">
                  <a:solidFill>
                    <a:schemeClr val="dk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  <a:sym typeface="+mn-ea"/>
                </a:rPr>
                <a:t>n points of work</a:t>
              </a:r>
              <a:endParaRPr lang="en-US" altLang="zh-CN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231013" y="3156612"/>
            <a:ext cx="283652" cy="60959"/>
            <a:chOff x="8136396" y="1704236"/>
            <a:chExt cx="366876" cy="78844"/>
          </a:xfrm>
          <a:solidFill>
            <a:schemeClr val="bg1">
              <a:alpha val="36000"/>
            </a:schemeClr>
          </a:solidFill>
        </p:grpSpPr>
        <p:sp>
          <p:nvSpPr>
            <p:cNvPr id="30" name="矩形 29"/>
            <p:cNvSpPr/>
            <p:nvPr>
              <p:custDataLst>
                <p:tags r:id="rId4"/>
              </p:custDataLst>
            </p:nvPr>
          </p:nvSpPr>
          <p:spPr>
            <a:xfrm>
              <a:off x="8136396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5"/>
              </p:custDataLst>
            </p:nvPr>
          </p:nvSpPr>
          <p:spPr>
            <a:xfrm>
              <a:off x="8280412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6"/>
              </p:custDataLst>
            </p:nvPr>
          </p:nvSpPr>
          <p:spPr>
            <a:xfrm>
              <a:off x="8424428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</p:grpSp>
      <p:sp>
        <p:nvSpPr>
          <p:cNvPr id="42" name="矩形 41"/>
          <p:cNvSpPr/>
          <p:nvPr>
            <p:custDataLst>
              <p:tags r:id="rId7"/>
            </p:custDataLst>
          </p:nvPr>
        </p:nvSpPr>
        <p:spPr>
          <a:xfrm>
            <a:off x="0" y="4811421"/>
            <a:ext cx="12192000" cy="71813"/>
          </a:xfrm>
          <a:prstGeom prst="rect">
            <a:avLst/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4"/>
          <p:cNvGrpSpPr/>
          <p:nvPr/>
        </p:nvGrpSpPr>
        <p:grpSpPr>
          <a:xfrm>
            <a:off x="-635" y="135467"/>
            <a:ext cx="12192000" cy="6587066"/>
            <a:chOff x="0" y="0"/>
            <a:chExt cx="24384000" cy="13174132"/>
          </a:xfrm>
        </p:grpSpPr>
        <p:sp>
          <p:nvSpPr>
            <p:cNvPr id="54" name="http://photo-static-api.fotomore.com/creative/vcg/400/version23/VCG41472309215.jpg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24384000" cy="13174090"/>
            </a:xfrm>
            <a:custGeom>
              <a:avLst/>
              <a:gdLst/>
              <a:ahLst/>
              <a:cxnLst/>
              <a:rect l="l" t="t" r="r" b="b"/>
              <a:pathLst>
                <a:path w="24384000" h="13174090">
                  <a:moveTo>
                    <a:pt x="0" y="0"/>
                  </a:moveTo>
                  <a:lnTo>
                    <a:pt x="24384000" y="0"/>
                  </a:lnTo>
                  <a:lnTo>
                    <a:pt x="24384000" y="13174090"/>
                  </a:lnTo>
                  <a:lnTo>
                    <a:pt x="0" y="1317409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0" t="45557" r="11781" b="47910"/>
          <a:stretch>
            <a:fillRect/>
          </a:stretch>
        </p:blipFill>
        <p:spPr>
          <a:xfrm>
            <a:off x="0" y="6722533"/>
            <a:ext cx="12192000" cy="353942"/>
          </a:xfrm>
          <a:prstGeom prst="rect">
            <a:avLst/>
          </a:prstGeom>
        </p:spPr>
      </p:pic>
      <p:sp>
        <p:nvSpPr>
          <p:cNvPr id="44" name="Freeform 175"/>
          <p:cNvSpPr/>
          <p:nvPr/>
        </p:nvSpPr>
        <p:spPr>
          <a:xfrm>
            <a:off x="1412296" y="3101439"/>
            <a:ext cx="276080" cy="190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9955" y="5400"/>
                </a:moveTo>
                <a:lnTo>
                  <a:pt x="15020" y="10800"/>
                </a:lnTo>
                <a:lnTo>
                  <a:pt x="19955" y="16200"/>
                </a:lnTo>
                <a:lnTo>
                  <a:pt x="19955" y="19212"/>
                </a:lnTo>
                <a:lnTo>
                  <a:pt x="13661" y="12254"/>
                </a:lnTo>
                <a:lnTo>
                  <a:pt x="10800" y="15473"/>
                </a:lnTo>
                <a:lnTo>
                  <a:pt x="7939" y="12254"/>
                </a:lnTo>
                <a:lnTo>
                  <a:pt x="1645" y="19212"/>
                </a:lnTo>
                <a:lnTo>
                  <a:pt x="1645" y="16200"/>
                </a:lnTo>
                <a:lnTo>
                  <a:pt x="6580" y="10800"/>
                </a:lnTo>
                <a:lnTo>
                  <a:pt x="1645" y="5400"/>
                </a:lnTo>
                <a:lnTo>
                  <a:pt x="1645" y="2492"/>
                </a:lnTo>
                <a:lnTo>
                  <a:pt x="10800" y="12565"/>
                </a:lnTo>
                <a:lnTo>
                  <a:pt x="19955" y="2492"/>
                </a:lnTo>
                <a:lnTo>
                  <a:pt x="19955" y="540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endParaRPr sz="900"/>
          </a:p>
        </p:txBody>
      </p:sp>
      <p:pic>
        <p:nvPicPr>
          <p:cNvPr id="46" name="图片 45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0" t="45557" r="11781" b="47910"/>
          <a:stretch>
            <a:fillRect/>
          </a:stretch>
        </p:blipFill>
        <p:spPr>
          <a:xfrm>
            <a:off x="5120596" y="3603908"/>
            <a:ext cx="1886103" cy="187376"/>
          </a:xfrm>
          <a:prstGeom prst="rect">
            <a:avLst/>
          </a:prstGeom>
        </p:spPr>
      </p:pic>
      <p:pic>
        <p:nvPicPr>
          <p:cNvPr id="47" name="图片 46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0" t="45557" r="11781" b="47910"/>
          <a:stretch>
            <a:fillRect/>
          </a:stretch>
        </p:blipFill>
        <p:spPr>
          <a:xfrm>
            <a:off x="8940856" y="3553743"/>
            <a:ext cx="1886103" cy="187376"/>
          </a:xfrm>
          <a:prstGeom prst="rect">
            <a:avLst/>
          </a:prstGeom>
        </p:spPr>
      </p:pic>
      <p:pic>
        <p:nvPicPr>
          <p:cNvPr id="48" name="图片 47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0" t="45557" r="11781" b="47910"/>
          <a:stretch>
            <a:fillRect/>
          </a:stretch>
        </p:blipFill>
        <p:spPr>
          <a:xfrm flipV="1">
            <a:off x="6439646" y="3444549"/>
            <a:ext cx="1886103" cy="187376"/>
          </a:xfrm>
          <a:prstGeom prst="rect">
            <a:avLst/>
          </a:prstGeom>
        </p:spPr>
      </p:pic>
      <p:pic>
        <p:nvPicPr>
          <p:cNvPr id="49" name="图片 48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0" t="45557" r="11781" b="47910"/>
          <a:stretch>
            <a:fillRect/>
          </a:stretch>
        </p:blipFill>
        <p:spPr>
          <a:xfrm flipV="1">
            <a:off x="2569176" y="3444549"/>
            <a:ext cx="1886103" cy="187376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651510" y="1528445"/>
            <a:ext cx="10690860" cy="4754245"/>
            <a:chOff x="70" y="2442"/>
            <a:chExt cx="16836" cy="7487"/>
          </a:xfrm>
        </p:grpSpPr>
        <p:sp>
          <p:nvSpPr>
            <p:cNvPr id="9" name="不完整圆 8"/>
            <p:cNvSpPr/>
            <p:nvPr/>
          </p:nvSpPr>
          <p:spPr>
            <a:xfrm flipV="1">
              <a:off x="7024" y="4192"/>
              <a:ext cx="3032" cy="3032"/>
            </a:xfrm>
            <a:prstGeom prst="pie">
              <a:avLst>
                <a:gd name="adj1" fmla="val 0"/>
                <a:gd name="adj2" fmla="val 10764913"/>
              </a:avLst>
            </a:prstGeom>
            <a:solidFill>
              <a:srgbClr val="17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不完整圆 9"/>
            <p:cNvSpPr/>
            <p:nvPr/>
          </p:nvSpPr>
          <p:spPr>
            <a:xfrm>
              <a:off x="3998" y="4192"/>
              <a:ext cx="3032" cy="3032"/>
            </a:xfrm>
            <a:prstGeom prst="pie">
              <a:avLst>
                <a:gd name="adj1" fmla="val 0"/>
                <a:gd name="adj2" fmla="val 10764913"/>
              </a:avLst>
            </a:prstGeom>
            <a:solidFill>
              <a:srgbClr val="17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不完整圆 10"/>
            <p:cNvSpPr/>
            <p:nvPr/>
          </p:nvSpPr>
          <p:spPr>
            <a:xfrm>
              <a:off x="10050" y="4192"/>
              <a:ext cx="3032" cy="3032"/>
            </a:xfrm>
            <a:prstGeom prst="pie">
              <a:avLst>
                <a:gd name="adj1" fmla="val 0"/>
                <a:gd name="adj2" fmla="val 10764913"/>
              </a:avLst>
            </a:prstGeom>
            <a:solidFill>
              <a:srgbClr val="17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不完整圆 11"/>
            <p:cNvSpPr/>
            <p:nvPr/>
          </p:nvSpPr>
          <p:spPr>
            <a:xfrm flipV="1">
              <a:off x="13076" y="4192"/>
              <a:ext cx="3032" cy="3032"/>
            </a:xfrm>
            <a:prstGeom prst="pie">
              <a:avLst>
                <a:gd name="adj1" fmla="val 0"/>
                <a:gd name="adj2" fmla="val 10764913"/>
              </a:avLst>
            </a:prstGeom>
            <a:solidFill>
              <a:srgbClr val="17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717" y="2442"/>
              <a:ext cx="3594" cy="1211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打破了用户与浏览器之间的</a:t>
              </a: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不对等关系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2441" y="6003"/>
              <a:ext cx="0" cy="148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10373" y="2469"/>
              <a:ext cx="2751" cy="138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考虑</a:t>
              </a:r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恶意场景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进行</a:t>
              </a:r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安全提升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8540" y="6003"/>
              <a:ext cx="0" cy="148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12516" y="7564"/>
              <a:ext cx="4390" cy="2365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应用全新国产安全多方计算框架 </a:t>
              </a: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SecretFlow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，进行贴合现实的原创场景设计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14704" y="6003"/>
              <a:ext cx="0" cy="148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5501" y="3915"/>
              <a:ext cx="0" cy="148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11600" y="3915"/>
              <a:ext cx="0" cy="148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70" y="7561"/>
              <a:ext cx="4876" cy="186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 fontAlgn="auto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分阶段、多角度进行系统设计搭建一个基于</a:t>
              </a: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信息论安全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的密码管理系统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  <a:p>
              <a:pPr algn="ctr" fontAlgn="auto">
                <a:lnSpc>
                  <a:spcPct val="150000"/>
                </a:lnSpc>
                <a:buClrTx/>
                <a:buSzTx/>
                <a:buFontTx/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72" y="4192"/>
              <a:ext cx="3032" cy="3032"/>
              <a:chOff x="972" y="4192"/>
              <a:chExt cx="3032" cy="3032"/>
            </a:xfrm>
          </p:grpSpPr>
          <p:sp>
            <p:nvSpPr>
              <p:cNvPr id="3" name="不完整圆 2"/>
              <p:cNvSpPr/>
              <p:nvPr/>
            </p:nvSpPr>
            <p:spPr>
              <a:xfrm flipV="1">
                <a:off x="972" y="4192"/>
                <a:ext cx="3032" cy="3032"/>
              </a:xfrm>
              <a:prstGeom prst="pie">
                <a:avLst>
                  <a:gd name="adj1" fmla="val 0"/>
                  <a:gd name="adj2" fmla="val 10764913"/>
                </a:avLst>
              </a:prstGeom>
              <a:solidFill>
                <a:srgbClr val="174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5" name="图片 44" descr="图片包含 游戏机&#10;&#10;描述已自动生成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80" t="45557" r="11781" b="47910"/>
              <a:stretch>
                <a:fillRect/>
              </a:stretch>
            </p:blipFill>
            <p:spPr>
              <a:xfrm>
                <a:off x="986" y="5707"/>
                <a:ext cx="2970" cy="295"/>
              </a:xfrm>
              <a:prstGeom prst="rect">
                <a:avLst/>
              </a:prstGeom>
            </p:spPr>
          </p:pic>
        </p:grpSp>
        <p:pic>
          <p:nvPicPr>
            <p:cNvPr id="50" name="图形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226" y="4745"/>
              <a:ext cx="747" cy="772"/>
            </a:xfrm>
            <a:prstGeom prst="rect">
              <a:avLst/>
            </a:prstGeom>
          </p:spPr>
        </p:pic>
        <p:pic>
          <p:nvPicPr>
            <p:cNvPr id="51" name="图片 50" descr="32313538313534373b32313538313533323b592979e4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07" y="5927"/>
              <a:ext cx="966" cy="966"/>
            </a:xfrm>
            <a:prstGeom prst="rect">
              <a:avLst/>
            </a:prstGeom>
          </p:spPr>
        </p:pic>
        <p:sp>
          <p:nvSpPr>
            <p:cNvPr id="52" name="矩形 51"/>
            <p:cNvSpPr/>
            <p:nvPr>
              <p:custDataLst>
                <p:tags r:id="rId9"/>
              </p:custDataLst>
            </p:nvPr>
          </p:nvSpPr>
          <p:spPr>
            <a:xfrm>
              <a:off x="6829" y="7561"/>
              <a:ext cx="3423" cy="2051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网站服务器变为</a:t>
              </a: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分布式存储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，提升了</a:t>
              </a: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抗攻击能力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56" name="图片 55" descr="343538343130363b343538383232333bb0b2c8ab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1133" y="6026"/>
              <a:ext cx="867" cy="867"/>
            </a:xfrm>
            <a:prstGeom prst="rect">
              <a:avLst/>
            </a:prstGeom>
          </p:spPr>
        </p:pic>
        <p:pic>
          <p:nvPicPr>
            <p:cNvPr id="57" name="图片 56" descr="32303231353833363b32303234383732313b56fe724770b951fb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72" y="4495"/>
              <a:ext cx="1136" cy="1136"/>
            </a:xfrm>
            <a:prstGeom prst="rect">
              <a:avLst/>
            </a:prstGeom>
          </p:spPr>
        </p:pic>
        <p:pic>
          <p:nvPicPr>
            <p:cNvPr id="58" name="图片 57" descr="32313534333231373b32313534333232333bb5bcb5afbbf0bcfd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905" y="4613"/>
              <a:ext cx="982" cy="982"/>
            </a:xfrm>
            <a:prstGeom prst="rect">
              <a:avLst/>
            </a:prstGeom>
          </p:spPr>
        </p:pic>
      </p:grpSp>
      <p:grpSp>
        <p:nvGrpSpPr>
          <p:cNvPr id="82" name="组合 81"/>
          <p:cNvGrpSpPr/>
          <p:nvPr/>
        </p:nvGrpSpPr>
        <p:grpSpPr>
          <a:xfrm>
            <a:off x="635" y="97961"/>
            <a:ext cx="12190656" cy="499207"/>
            <a:chOff x="-35" y="109"/>
            <a:chExt cx="18139" cy="983"/>
          </a:xfrm>
        </p:grpSpPr>
        <p:sp>
          <p:nvSpPr>
            <p:cNvPr id="83" name="文本占位符 25"/>
            <p:cNvSpPr>
              <a:spLocks noGrp="1"/>
            </p:cNvSpPr>
            <p:nvPr>
              <p:custDataLst>
                <p:tags r:id="rId17"/>
              </p:custDataLst>
            </p:nvPr>
          </p:nvSpPr>
          <p:spPr>
            <a:xfrm>
              <a:off x="-35" y="109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研究思路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4" name="文本占位符 26"/>
            <p:cNvSpPr>
              <a:spLocks noGrp="1"/>
            </p:cNvSpPr>
            <p:nvPr>
              <p:custDataLst>
                <p:tags r:id="rId18"/>
              </p:custDataLst>
            </p:nvPr>
          </p:nvSpPr>
          <p:spPr>
            <a:xfrm>
              <a:off x="4501" y="116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作品设计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6" name="文本占位符 28"/>
            <p:cNvSpPr>
              <a:spLocks noGrp="1"/>
            </p:cNvSpPr>
            <p:nvPr>
              <p:custDataLst>
                <p:tags r:id="rId19"/>
              </p:custDataLst>
            </p:nvPr>
          </p:nvSpPr>
          <p:spPr>
            <a:xfrm>
              <a:off x="9034" y="109"/>
              <a:ext cx="4536" cy="976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作品测试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占位符 28"/>
            <p:cNvSpPr>
              <a:spLocks noGrp="1"/>
            </p:cNvSpPr>
            <p:nvPr>
              <p:custDataLst>
                <p:tags r:id="rId20"/>
              </p:custDataLst>
            </p:nvPr>
          </p:nvSpPr>
          <p:spPr>
            <a:xfrm>
              <a:off x="13568" y="115"/>
              <a:ext cx="4536" cy="976"/>
            </a:xfrm>
            <a:prstGeom prst="rect">
              <a:avLst/>
            </a:prstGeom>
            <a:solidFill>
              <a:srgbClr val="174C80"/>
            </a:solidFill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创新说明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>
            <p:custDataLst>
              <p:tags r:id="rId21"/>
            </p:custDataLst>
          </p:nvPr>
        </p:nvSpPr>
        <p:spPr>
          <a:xfrm>
            <a:off x="318987" y="848440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创新说明</a:t>
            </a:r>
            <a:endParaRPr lang="zh-CN" altLang="en-US" sz="3200" dirty="0">
              <a:solidFill>
                <a:srgbClr val="174C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22"/>
            </p:custDataLst>
          </p:nvPr>
        </p:nvSpPr>
        <p:spPr>
          <a:xfrm>
            <a:off x="234031" y="1386090"/>
            <a:ext cx="2205990" cy="316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65" dirty="0">
                <a:solidFill>
                  <a:schemeClr val="l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Innovation Description</a:t>
            </a:r>
            <a:endParaRPr lang="en-US" altLang="zh-CN" sz="1465" dirty="0">
              <a:solidFill>
                <a:schemeClr val="lt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2"/>
            </p:custDataLst>
          </p:nvPr>
        </p:nvSpPr>
        <p:spPr>
          <a:xfrm>
            <a:off x="0" y="2149238"/>
            <a:ext cx="12192000" cy="4505562"/>
          </a:xfrm>
          <a:custGeom>
            <a:avLst/>
            <a:gdLst>
              <a:gd name="connsiteX0" fmla="*/ 12192000 w 12192000"/>
              <a:gd name="connsiteY0" fmla="*/ 0 h 4505562"/>
              <a:gd name="connsiteX1" fmla="*/ 12192000 w 12192000"/>
              <a:gd name="connsiteY1" fmla="*/ 4505562 h 4505562"/>
              <a:gd name="connsiteX2" fmla="*/ 0 w 12192000"/>
              <a:gd name="connsiteY2" fmla="*/ 4505562 h 4505562"/>
              <a:gd name="connsiteX3" fmla="*/ 0 w 12192000"/>
              <a:gd name="connsiteY3" fmla="*/ 2579438 h 4505562"/>
              <a:gd name="connsiteX4" fmla="*/ 311103 w 12192000"/>
              <a:gd name="connsiteY4" fmla="*/ 2650232 h 4505562"/>
              <a:gd name="connsiteX5" fmla="*/ 5840362 w 12192000"/>
              <a:gd name="connsiteY5" fmla="*/ 3268899 h 4505562"/>
              <a:gd name="connsiteX6" fmla="*/ 12053894 w 12192000"/>
              <a:gd name="connsiteY6" fmla="*/ 103930 h 450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05562">
                <a:moveTo>
                  <a:pt x="12192000" y="0"/>
                </a:moveTo>
                <a:lnTo>
                  <a:pt x="12192000" y="4505562"/>
                </a:lnTo>
                <a:lnTo>
                  <a:pt x="0" y="4505562"/>
                </a:lnTo>
                <a:lnTo>
                  <a:pt x="0" y="2579438"/>
                </a:lnTo>
                <a:lnTo>
                  <a:pt x="311103" y="2650232"/>
                </a:lnTo>
                <a:cubicBezTo>
                  <a:pt x="1551383" y="2942159"/>
                  <a:pt x="3291791" y="3415743"/>
                  <a:pt x="5840362" y="3268899"/>
                </a:cubicBezTo>
                <a:cubicBezTo>
                  <a:pt x="8643790" y="3107371"/>
                  <a:pt x="10649605" y="1180664"/>
                  <a:pt x="12053894" y="103930"/>
                </a:cubicBezTo>
                <a:close/>
              </a:path>
            </a:pathLst>
          </a:custGeom>
          <a:solidFill>
            <a:schemeClr val="l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5" name="任意多边形: 形状 4"/>
          <p:cNvSpPr/>
          <p:nvPr>
            <p:custDataLst>
              <p:tags r:id="rId3"/>
            </p:custDataLst>
          </p:nvPr>
        </p:nvSpPr>
        <p:spPr>
          <a:xfrm>
            <a:off x="0" y="2358788"/>
            <a:ext cx="12192000" cy="4505562"/>
          </a:xfrm>
          <a:custGeom>
            <a:avLst/>
            <a:gdLst>
              <a:gd name="connsiteX0" fmla="*/ 12192000 w 12192000"/>
              <a:gd name="connsiteY0" fmla="*/ 0 h 4505562"/>
              <a:gd name="connsiteX1" fmla="*/ 12192000 w 12192000"/>
              <a:gd name="connsiteY1" fmla="*/ 4505562 h 4505562"/>
              <a:gd name="connsiteX2" fmla="*/ 0 w 12192000"/>
              <a:gd name="connsiteY2" fmla="*/ 4505562 h 4505562"/>
              <a:gd name="connsiteX3" fmla="*/ 0 w 12192000"/>
              <a:gd name="connsiteY3" fmla="*/ 2579438 h 4505562"/>
              <a:gd name="connsiteX4" fmla="*/ 311103 w 12192000"/>
              <a:gd name="connsiteY4" fmla="*/ 2650232 h 4505562"/>
              <a:gd name="connsiteX5" fmla="*/ 5840362 w 12192000"/>
              <a:gd name="connsiteY5" fmla="*/ 3268899 h 4505562"/>
              <a:gd name="connsiteX6" fmla="*/ 12053894 w 12192000"/>
              <a:gd name="connsiteY6" fmla="*/ 103930 h 450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05562">
                <a:moveTo>
                  <a:pt x="12192000" y="0"/>
                </a:moveTo>
                <a:lnTo>
                  <a:pt x="12192000" y="4505562"/>
                </a:lnTo>
                <a:lnTo>
                  <a:pt x="0" y="4505562"/>
                </a:lnTo>
                <a:lnTo>
                  <a:pt x="0" y="2579438"/>
                </a:lnTo>
                <a:lnTo>
                  <a:pt x="311103" y="2650232"/>
                </a:lnTo>
                <a:cubicBezTo>
                  <a:pt x="1551383" y="2942159"/>
                  <a:pt x="3291791" y="3415743"/>
                  <a:pt x="5840362" y="3268899"/>
                </a:cubicBezTo>
                <a:cubicBezTo>
                  <a:pt x="8643790" y="3107371"/>
                  <a:pt x="10649605" y="1180664"/>
                  <a:pt x="12053894" y="103930"/>
                </a:cubicBezTo>
                <a:close/>
              </a:path>
            </a:pathLst>
          </a:custGeom>
          <a:solidFill>
            <a:srgbClr val="174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流程图: 终止 1"/>
          <p:cNvSpPr/>
          <p:nvPr>
            <p:custDataLst>
              <p:tags r:id="rId4"/>
            </p:custDataLst>
          </p:nvPr>
        </p:nvSpPr>
        <p:spPr>
          <a:xfrm>
            <a:off x="1371600" y="1062037"/>
            <a:ext cx="2425700" cy="596900"/>
          </a:xfrm>
          <a:prstGeom prst="flowChartTerminator">
            <a:avLst/>
          </a:prstGeom>
          <a:solidFill>
            <a:srgbClr val="174C7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lt1"/>
                </a:solidFill>
              </a:rPr>
              <a:t>2023.08.18</a:t>
            </a:r>
            <a:endParaRPr lang="en-US" altLang="zh-CN" sz="2400" b="1" dirty="0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1945" y="1844675"/>
            <a:ext cx="64687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174C7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汇报完毕，谢谢各位老师</a:t>
            </a:r>
            <a:endParaRPr lang="zh-CN" altLang="en-US" sz="4400" b="1" dirty="0">
              <a:solidFill>
                <a:srgbClr val="174C7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170555" y="6022340"/>
            <a:ext cx="5851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000" dirty="0">
                <a:solidFill>
                  <a:schemeClr val="lt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抽签编号：</a:t>
            </a:r>
            <a:r>
              <a:rPr lang="en-US" altLang="zh-CN" sz="2000" dirty="0">
                <a:solidFill>
                  <a:schemeClr val="lt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C15</a:t>
            </a:r>
            <a:endParaRPr lang="en-US" altLang="zh-CN" sz="2000" dirty="0">
              <a:solidFill>
                <a:schemeClr val="lt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0" name="图片 9" descr="343435333332353b333635383837373bb0b2c8a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0" y="4667885"/>
            <a:ext cx="914400" cy="10604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-994608" y="1563758"/>
            <a:ext cx="6857999" cy="3730483"/>
            <a:chOff x="0" y="1782233"/>
            <a:chExt cx="12192000" cy="3730483"/>
          </a:xfrm>
        </p:grpSpPr>
        <p:sp>
          <p:nvSpPr>
            <p:cNvPr id="6" name="矩形 5"/>
            <p:cNvSpPr/>
            <p:nvPr/>
          </p:nvSpPr>
          <p:spPr>
            <a:xfrm>
              <a:off x="0" y="1782233"/>
              <a:ext cx="12192000" cy="3293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 descr="图片包含 游戏机&#10;&#10;描述已自动生成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5075765"/>
              <a:ext cx="12192000" cy="43695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269507" y="762802"/>
            <a:ext cx="11261558" cy="533239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 rot="16200000">
            <a:off x="1107837" y="2655570"/>
            <a:ext cx="2215991" cy="131635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174C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目录</a:t>
            </a:r>
            <a:endParaRPr lang="zh-CN" altLang="en-US" sz="6600" dirty="0">
              <a:solidFill>
                <a:srgbClr val="174C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989244" y="1138437"/>
            <a:ext cx="3797734" cy="768921"/>
            <a:chOff x="5606247" y="1197704"/>
            <a:chExt cx="3797734" cy="768921"/>
          </a:xfrm>
        </p:grpSpPr>
        <p:sp>
          <p:nvSpPr>
            <p:cNvPr id="11" name="椭圆 10"/>
            <p:cNvSpPr/>
            <p:nvPr/>
          </p:nvSpPr>
          <p:spPr>
            <a:xfrm>
              <a:off x="5606247" y="1223105"/>
              <a:ext cx="698828" cy="698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74C8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2000" dirty="0">
                <a:solidFill>
                  <a:srgbClr val="174C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13461" y="1197704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研究思路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13461" y="1598325"/>
              <a:ext cx="289052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  <a:sym typeface="+mn-ea"/>
                </a:rPr>
                <a:t>Design ideas of the work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89244" y="2417530"/>
            <a:ext cx="2512494" cy="768921"/>
            <a:chOff x="5606247" y="1197704"/>
            <a:chExt cx="2512494" cy="768921"/>
          </a:xfrm>
        </p:grpSpPr>
        <p:sp>
          <p:nvSpPr>
            <p:cNvPr id="16" name="椭圆 15"/>
            <p:cNvSpPr/>
            <p:nvPr/>
          </p:nvSpPr>
          <p:spPr>
            <a:xfrm>
              <a:off x="5606247" y="1223105"/>
              <a:ext cx="698828" cy="698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74C8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2000" dirty="0">
                <a:solidFill>
                  <a:srgbClr val="174C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13461" y="1197704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作品设计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513461" y="1598325"/>
              <a:ext cx="150304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  <a:sym typeface="+mn-ea"/>
                </a:rPr>
                <a:t>work design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989244" y="3696623"/>
            <a:ext cx="2803324" cy="768921"/>
            <a:chOff x="5606247" y="1197704"/>
            <a:chExt cx="2803324" cy="768921"/>
          </a:xfrm>
        </p:grpSpPr>
        <p:sp>
          <p:nvSpPr>
            <p:cNvPr id="20" name="椭圆 19"/>
            <p:cNvSpPr/>
            <p:nvPr/>
          </p:nvSpPr>
          <p:spPr>
            <a:xfrm>
              <a:off x="5606247" y="1223105"/>
              <a:ext cx="698828" cy="698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74C8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2000" dirty="0">
                <a:solidFill>
                  <a:srgbClr val="174C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13461" y="1197704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作品测试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513461" y="1598325"/>
              <a:ext cx="18961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  <a:sym typeface="+mn-ea"/>
                </a:rPr>
                <a:t>The test of work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989244" y="4975717"/>
            <a:ext cx="3859964" cy="768921"/>
            <a:chOff x="5606247" y="1197704"/>
            <a:chExt cx="3859964" cy="768921"/>
          </a:xfrm>
        </p:grpSpPr>
        <p:sp>
          <p:nvSpPr>
            <p:cNvPr id="25" name="椭圆 24"/>
            <p:cNvSpPr/>
            <p:nvPr/>
          </p:nvSpPr>
          <p:spPr>
            <a:xfrm>
              <a:off x="5606247" y="1223105"/>
              <a:ext cx="698828" cy="698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74C8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2000" dirty="0">
                <a:solidFill>
                  <a:srgbClr val="174C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513461" y="1197704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创新说明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513461" y="1598325"/>
              <a:ext cx="29527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  <a:sym typeface="+mn-ea"/>
                </a:rPr>
                <a:t>Innovation points of work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40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8813"/>
            <a:ext cx="12192000" cy="13921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465320" y="2210492"/>
            <a:ext cx="413385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l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Part One</a:t>
            </a:r>
            <a:endParaRPr lang="en-US" altLang="zh-CN" sz="7200" dirty="0">
              <a:solidFill>
                <a:schemeClr val="lt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09347" y="3565491"/>
            <a:ext cx="3830955" cy="1129409"/>
            <a:chOff x="382010" y="2731268"/>
            <a:chExt cx="2873216" cy="847057"/>
          </a:xfrm>
        </p:grpSpPr>
        <p:sp>
          <p:nvSpPr>
            <p:cNvPr id="34" name="矩形 33"/>
            <p:cNvSpPr/>
            <p:nvPr/>
          </p:nvSpPr>
          <p:spPr>
            <a:xfrm>
              <a:off x="382010" y="2731268"/>
              <a:ext cx="1764030" cy="5610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4265" dirty="0">
                  <a:solidFill>
                    <a:srgbClr val="174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研究思路</a:t>
              </a:r>
              <a:endParaRPr lang="zh-CN" altLang="en-US" sz="4265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4"/>
              </p:custDataLst>
            </p:nvPr>
          </p:nvSpPr>
          <p:spPr>
            <a:xfrm>
              <a:off x="412490" y="3233044"/>
              <a:ext cx="2842736" cy="3452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dk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Design ideas of the work</a:t>
              </a:r>
              <a:endParaRPr lang="en-US" altLang="zh-CN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231013" y="3148992"/>
            <a:ext cx="283652" cy="60959"/>
            <a:chOff x="8136396" y="1704236"/>
            <a:chExt cx="366876" cy="78844"/>
          </a:xfrm>
          <a:solidFill>
            <a:schemeClr val="bg1">
              <a:alpha val="36000"/>
            </a:schemeClr>
          </a:solidFill>
        </p:grpSpPr>
        <p:sp>
          <p:nvSpPr>
            <p:cNvPr id="30" name="矩形 29"/>
            <p:cNvSpPr/>
            <p:nvPr>
              <p:custDataLst>
                <p:tags r:id="rId5"/>
              </p:custDataLst>
            </p:nvPr>
          </p:nvSpPr>
          <p:spPr>
            <a:xfrm>
              <a:off x="8136396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6"/>
              </p:custDataLst>
            </p:nvPr>
          </p:nvSpPr>
          <p:spPr>
            <a:xfrm>
              <a:off x="8280412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7"/>
              </p:custDataLst>
            </p:nvPr>
          </p:nvSpPr>
          <p:spPr>
            <a:xfrm>
              <a:off x="8424428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</p:grpSp>
      <p:sp>
        <p:nvSpPr>
          <p:cNvPr id="42" name="矩形 41"/>
          <p:cNvSpPr/>
          <p:nvPr>
            <p:custDataLst>
              <p:tags r:id="rId8"/>
            </p:custDataLst>
          </p:nvPr>
        </p:nvSpPr>
        <p:spPr>
          <a:xfrm>
            <a:off x="0" y="4811421"/>
            <a:ext cx="12192000" cy="71813"/>
          </a:xfrm>
          <a:prstGeom prst="rect">
            <a:avLst/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6858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4C81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197" y="139277"/>
            <a:ext cx="12192000" cy="6587045"/>
            <a:chOff x="0" y="0"/>
            <a:chExt cx="24384000" cy="13174090"/>
          </a:xfrm>
        </p:grpSpPr>
        <p:sp>
          <p:nvSpPr>
            <p:cNvPr id="5" name="http://photo-static-api.fotomore.com/creative/vcg/400/version23/VCG41472309215.jpg"/>
            <p:cNvSpPr/>
            <p:nvPr/>
          </p:nvSpPr>
          <p:spPr>
            <a:xfrm>
              <a:off x="0" y="0"/>
              <a:ext cx="24384000" cy="13174090"/>
            </a:xfrm>
            <a:custGeom>
              <a:avLst/>
              <a:gdLst/>
              <a:ahLst/>
              <a:cxnLst/>
              <a:rect l="l" t="t" r="r" b="b"/>
              <a:pathLst>
                <a:path w="24384000" h="13174090">
                  <a:moveTo>
                    <a:pt x="0" y="0"/>
                  </a:moveTo>
                  <a:lnTo>
                    <a:pt x="24384000" y="0"/>
                  </a:lnTo>
                  <a:lnTo>
                    <a:pt x="24384000" y="13174090"/>
                  </a:lnTo>
                  <a:lnTo>
                    <a:pt x="0" y="13174090"/>
                  </a:lnTo>
                  <a:close/>
                </a:path>
              </a:pathLst>
            </a:custGeom>
            <a:blipFill rotWithShape="1"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722533"/>
            <a:ext cx="12192000" cy="353942"/>
          </a:xfrm>
          <a:custGeom>
            <a:avLst/>
            <a:gdLst/>
            <a:ahLst/>
            <a:cxnLst/>
            <a:rect l="l" t="t" r="r" b="b"/>
            <a:pathLst>
              <a:path w="18288000" h="530913">
                <a:moveTo>
                  <a:pt x="0" y="0"/>
                </a:moveTo>
                <a:lnTo>
                  <a:pt x="18288000" y="0"/>
                </a:lnTo>
                <a:lnTo>
                  <a:pt x="18288000" y="530913"/>
                </a:lnTo>
                <a:lnTo>
                  <a:pt x="0" y="530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13" t="-1191312" r="-15933" b="-1323680"/>
            </a:stretch>
          </a:blipFill>
        </p:spPr>
        <p:txBody>
          <a:bodyPr/>
          <a:lstStyle/>
          <a:p>
            <a:endParaRPr lang="zh-CN" altLang="en-US" sz="1200"/>
          </a:p>
        </p:txBody>
      </p:sp>
      <p:pic>
        <p:nvPicPr>
          <p:cNvPr id="8" name="http://photo-static-api.fotomore.com/creative/vcg/400/version23/VCG41171313585.jpg" descr="&amp;pky170_sjzg_VCG41171313585&amp;2&amp;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64460" y="3409315"/>
            <a:ext cx="6861810" cy="3797935"/>
          </a:xfrm>
          <a:prstGeom prst="rect">
            <a:avLst/>
          </a:prstGeom>
          <a:noFill/>
        </p:spPr>
      </p:pic>
      <p:grpSp>
        <p:nvGrpSpPr>
          <p:cNvPr id="82" name="组合 81"/>
          <p:cNvGrpSpPr/>
          <p:nvPr/>
        </p:nvGrpSpPr>
        <p:grpSpPr>
          <a:xfrm>
            <a:off x="-37" y="139000"/>
            <a:ext cx="12192000" cy="490220"/>
            <a:chOff x="-36" y="325"/>
            <a:chExt cx="18141" cy="772"/>
          </a:xfrm>
        </p:grpSpPr>
        <p:sp>
          <p:nvSpPr>
            <p:cNvPr id="83" name="文本占位符 25"/>
            <p:cNvSpPr>
              <a:spLocks noGrp="1"/>
            </p:cNvSpPr>
            <p:nvPr>
              <p:custDataLst>
                <p:tags r:id="rId5"/>
              </p:custDataLst>
            </p:nvPr>
          </p:nvSpPr>
          <p:spPr>
            <a:xfrm>
              <a:off x="-36" y="325"/>
              <a:ext cx="4537" cy="760"/>
            </a:xfrm>
            <a:prstGeom prst="rect">
              <a:avLst/>
            </a:prstGeom>
            <a:solidFill>
              <a:srgbClr val="174C80"/>
            </a:solidFill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研究思路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4" name="文本占位符 26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4499" y="325"/>
              <a:ext cx="4538" cy="767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74C8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作品设计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6" name="文本占位符 28"/>
            <p:cNvSpPr>
              <a:spLocks noGrp="1"/>
            </p:cNvSpPr>
            <p:nvPr>
              <p:custDataLst>
                <p:tags r:id="rId7"/>
              </p:custDataLst>
            </p:nvPr>
          </p:nvSpPr>
          <p:spPr>
            <a:xfrm>
              <a:off x="9032" y="325"/>
              <a:ext cx="4538" cy="772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作品测试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占位符 28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3567" y="325"/>
              <a:ext cx="4538" cy="772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创新说明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292430" y="4338955"/>
            <a:ext cx="3658034" cy="193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随着互联网技术的高速发展，互联网用户创建和管理越来越多的在线账户，</a:t>
            </a:r>
            <a:r>
              <a:rPr 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</a:t>
            </a:r>
            <a:r>
              <a:rPr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</a:t>
            </a:r>
            <a:r>
              <a:rPr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的密码等敏感信息</a:t>
            </a:r>
            <a:r>
              <a:rPr 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sz="20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4079741" y="4580890"/>
            <a:ext cx="4031247" cy="1454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然而</a:t>
            </a:r>
            <a:r>
              <a:rPr 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近些年来，</a:t>
            </a:r>
            <a:r>
              <a:rPr 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在线账户</a:t>
            </a:r>
            <a:r>
              <a:rPr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个人信息泄露</a:t>
            </a:r>
            <a:r>
              <a:rPr 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导致的</a:t>
            </a:r>
            <a:r>
              <a:rPr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严重侵害用户隐私的事件层出不穷。</a:t>
            </a:r>
            <a:endParaRPr sz="20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318987" y="84844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研究背景</a:t>
            </a:r>
            <a:endParaRPr lang="zh-CN" altLang="en-US" sz="3200" dirty="0">
              <a:solidFill>
                <a:srgbClr val="174C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097905" y="1164590"/>
            <a:ext cx="0" cy="2407920"/>
          </a:xfrm>
          <a:prstGeom prst="line">
            <a:avLst/>
          </a:prstGeom>
          <a:ln w="19050">
            <a:solidFill>
              <a:srgbClr val="174C81"/>
            </a:solidFill>
            <a:prstDash val="dash"/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475526" y="4674727"/>
            <a:ext cx="3291842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构建更加</a:t>
            </a:r>
            <a:r>
              <a:rPr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安全完备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的密码管理系统具有十分重要的意义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29385" y="1967140"/>
            <a:ext cx="4600575" cy="933450"/>
            <a:chOff x="1435" y="2249"/>
            <a:chExt cx="7245" cy="1470"/>
          </a:xfrm>
        </p:grpSpPr>
        <p:sp>
          <p:nvSpPr>
            <p:cNvPr id="18" name="Shape 21595"/>
            <p:cNvSpPr/>
            <p:nvPr>
              <p:custDataLst>
                <p:tags r:id="rId10"/>
              </p:custDataLst>
            </p:nvPr>
          </p:nvSpPr>
          <p:spPr>
            <a:xfrm>
              <a:off x="4031" y="2249"/>
              <a:ext cx="4649" cy="1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20000"/>
                </a:lnSpc>
                <a:spcBef>
                  <a:spcPts val="1000"/>
                </a:spcBef>
                <a:defRPr sz="16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12亿用户存储于 Google 浏览器中的社交媒体帐户密码被泄露</a:t>
              </a:r>
              <a:endParaRPr lang="en-US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1"/>
              </p:custDataLst>
            </p:nvPr>
          </p:nvSpPr>
          <p:spPr>
            <a:xfrm>
              <a:off x="1435" y="2412"/>
              <a:ext cx="3388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4800" dirty="0">
                  <a:solidFill>
                    <a:srgbClr val="174C8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2018</a:t>
              </a:r>
              <a:endParaRPr lang="en-US" altLang="zh-CN" sz="4800" dirty="0">
                <a:solidFill>
                  <a:srgbClr val="174C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32220" y="2639060"/>
            <a:ext cx="4842510" cy="933450"/>
            <a:chOff x="1435" y="2249"/>
            <a:chExt cx="7626" cy="1470"/>
          </a:xfrm>
        </p:grpSpPr>
        <p:sp>
          <p:nvSpPr>
            <p:cNvPr id="24" name="Shape 21595"/>
            <p:cNvSpPr/>
            <p:nvPr>
              <p:custDataLst>
                <p:tags r:id="rId12"/>
              </p:custDataLst>
            </p:nvPr>
          </p:nvSpPr>
          <p:spPr>
            <a:xfrm>
              <a:off x="4031" y="2249"/>
              <a:ext cx="5030" cy="1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20000"/>
                </a:lnSpc>
                <a:spcBef>
                  <a:spcPts val="1000"/>
                </a:spcBef>
                <a:defRPr sz="16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LinkedIn（领英）社交平台遭受黑客攻击，导致7亿用户密码被盗取</a:t>
              </a:r>
              <a:endParaRPr lang="en-US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3"/>
              </p:custDataLst>
            </p:nvPr>
          </p:nvSpPr>
          <p:spPr>
            <a:xfrm>
              <a:off x="1435" y="2412"/>
              <a:ext cx="3388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4800" dirty="0">
                  <a:solidFill>
                    <a:srgbClr val="174C8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2021</a:t>
              </a:r>
              <a:endParaRPr lang="en-US" altLang="zh-CN" sz="4800" dirty="0">
                <a:solidFill>
                  <a:srgbClr val="174C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32220" y="1064260"/>
            <a:ext cx="4345940" cy="933450"/>
            <a:chOff x="1435" y="2249"/>
            <a:chExt cx="6844" cy="1470"/>
          </a:xfrm>
        </p:grpSpPr>
        <p:sp>
          <p:nvSpPr>
            <p:cNvPr id="28" name="Shape 21595"/>
            <p:cNvSpPr/>
            <p:nvPr>
              <p:custDataLst>
                <p:tags r:id="rId14"/>
              </p:custDataLst>
            </p:nvPr>
          </p:nvSpPr>
          <p:spPr>
            <a:xfrm>
              <a:off x="4031" y="2249"/>
              <a:ext cx="4248" cy="1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20000"/>
                </a:lnSpc>
                <a:spcBef>
                  <a:spcPts val="1000"/>
                </a:spcBef>
                <a:defRPr sz="16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Adobe 公司的1.5亿用户个人信息和加密密码遭到泄露</a:t>
              </a:r>
              <a:endParaRPr lang="en-US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15"/>
              </p:custDataLst>
            </p:nvPr>
          </p:nvSpPr>
          <p:spPr>
            <a:xfrm>
              <a:off x="1435" y="2412"/>
              <a:ext cx="3388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4800" dirty="0">
                  <a:solidFill>
                    <a:srgbClr val="174C8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2013</a:t>
              </a:r>
              <a:endParaRPr lang="en-US" altLang="zh-CN" sz="4800" dirty="0">
                <a:solidFill>
                  <a:srgbClr val="174C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矩形 10"/>
          <p:cNvSpPr/>
          <p:nvPr>
            <p:custDataLst>
              <p:tags r:id="rId16"/>
            </p:custDataLst>
          </p:nvPr>
        </p:nvSpPr>
        <p:spPr>
          <a:xfrm>
            <a:off x="125096" y="1388195"/>
            <a:ext cx="2188845" cy="316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65" dirty="0">
                <a:solidFill>
                  <a:schemeClr val="l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Research Background</a:t>
            </a:r>
            <a:endParaRPr lang="en-US" altLang="zh-CN" sz="1465" dirty="0">
              <a:solidFill>
                <a:schemeClr val="lt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983740" y="3117850"/>
            <a:ext cx="3295650" cy="454660"/>
            <a:chOff x="3107" y="5028"/>
            <a:chExt cx="5190" cy="716"/>
          </a:xfrm>
        </p:grpSpPr>
        <p:sp>
          <p:nvSpPr>
            <p:cNvPr id="30" name="矩形: 圆角 29"/>
            <p:cNvSpPr/>
            <p:nvPr/>
          </p:nvSpPr>
          <p:spPr>
            <a:xfrm>
              <a:off x="3107" y="5028"/>
              <a:ext cx="5169" cy="71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887" y="5074"/>
              <a:ext cx="441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用户浏览器阶段问题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892290" y="2142490"/>
            <a:ext cx="3380740" cy="454660"/>
            <a:chOff x="10802" y="3450"/>
            <a:chExt cx="5324" cy="716"/>
          </a:xfrm>
        </p:grpSpPr>
        <p:sp>
          <p:nvSpPr>
            <p:cNvPr id="31" name="矩形: 圆角 30"/>
            <p:cNvSpPr/>
            <p:nvPr/>
          </p:nvSpPr>
          <p:spPr>
            <a:xfrm>
              <a:off x="10802" y="3450"/>
              <a:ext cx="5169" cy="71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716" y="3544"/>
              <a:ext cx="441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网站服务器阶段问题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9" grpId="0" uiExpand="1"/>
      <p:bldP spid="9" grpId="1"/>
      <p:bldP spid="9" grpId="2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6858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4C81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7" name="Group 4"/>
          <p:cNvGrpSpPr/>
          <p:nvPr/>
        </p:nvGrpSpPr>
        <p:grpSpPr>
          <a:xfrm>
            <a:off x="6197" y="139277"/>
            <a:ext cx="12192000" cy="6587045"/>
            <a:chOff x="0" y="0"/>
            <a:chExt cx="24384000" cy="13174090"/>
          </a:xfrm>
        </p:grpSpPr>
        <p:sp>
          <p:nvSpPr>
            <p:cNvPr id="42" name="http://photo-static-api.fotomore.com/creative/vcg/400/version23/VCG41472309215.jpg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24384000" cy="13174090"/>
            </a:xfrm>
            <a:custGeom>
              <a:avLst/>
              <a:gdLst/>
              <a:ahLst/>
              <a:cxnLst/>
              <a:rect l="l" t="t" r="r" b="b"/>
              <a:pathLst>
                <a:path w="24384000" h="13174090">
                  <a:moveTo>
                    <a:pt x="0" y="0"/>
                  </a:moveTo>
                  <a:lnTo>
                    <a:pt x="24384000" y="0"/>
                  </a:lnTo>
                  <a:lnTo>
                    <a:pt x="24384000" y="13174090"/>
                  </a:lnTo>
                  <a:lnTo>
                    <a:pt x="0" y="1317409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722533"/>
            <a:ext cx="12192000" cy="353942"/>
          </a:xfrm>
          <a:custGeom>
            <a:avLst/>
            <a:gdLst/>
            <a:ahLst/>
            <a:cxnLst/>
            <a:rect l="l" t="t" r="r" b="b"/>
            <a:pathLst>
              <a:path w="18288000" h="530913">
                <a:moveTo>
                  <a:pt x="0" y="0"/>
                </a:moveTo>
                <a:lnTo>
                  <a:pt x="18288000" y="0"/>
                </a:lnTo>
                <a:lnTo>
                  <a:pt x="18288000" y="530913"/>
                </a:lnTo>
                <a:lnTo>
                  <a:pt x="0" y="530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13" t="-1191312" r="-15933" b="-1323680"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58" name="Freeform 75"/>
          <p:cNvSpPr/>
          <p:nvPr>
            <p:custDataLst>
              <p:tags r:id="rId4"/>
            </p:custDataLst>
          </p:nvPr>
        </p:nvSpPr>
        <p:spPr bwMode="auto">
          <a:xfrm>
            <a:off x="2634122" y="5827302"/>
            <a:ext cx="273543" cy="603344"/>
          </a:xfrm>
          <a:custGeom>
            <a:avLst/>
            <a:gdLst>
              <a:gd name="T0" fmla="*/ 310 w 620"/>
              <a:gd name="T1" fmla="*/ 0 h 932"/>
              <a:gd name="T2" fmla="*/ 0 w 620"/>
              <a:gd name="T3" fmla="*/ 932 h 932"/>
              <a:gd name="T4" fmla="*/ 620 w 620"/>
              <a:gd name="T5" fmla="*/ 932 h 932"/>
              <a:gd name="T6" fmla="*/ 310 w 620"/>
              <a:gd name="T7" fmla="*/ 0 h 932"/>
              <a:gd name="T8" fmla="*/ 0 60000 65536"/>
              <a:gd name="T9" fmla="*/ 0 60000 65536"/>
              <a:gd name="T10" fmla="*/ 0 60000 65536"/>
              <a:gd name="T11" fmla="*/ 0 60000 65536"/>
              <a:gd name="T12" fmla="*/ 0 w 620"/>
              <a:gd name="T13" fmla="*/ 0 h 932"/>
              <a:gd name="T14" fmla="*/ 620 w 620"/>
              <a:gd name="T15" fmla="*/ 932 h 9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0" h="932">
                <a:moveTo>
                  <a:pt x="310" y="0"/>
                </a:moveTo>
                <a:lnTo>
                  <a:pt x="0" y="932"/>
                </a:lnTo>
                <a:lnTo>
                  <a:pt x="620" y="932"/>
                </a:lnTo>
                <a:lnTo>
                  <a:pt x="310" y="0"/>
                </a:lnTo>
                <a:close/>
              </a:path>
            </a:pathLst>
          </a:custGeom>
          <a:solidFill>
            <a:srgbClr val="174C7F"/>
          </a:solidFill>
          <a:ln w="12700" algn="ctr">
            <a:noFill/>
            <a:round/>
          </a:ln>
          <a:effectLst/>
        </p:spPr>
        <p:txBody>
          <a:bodyPr wrap="square" lIns="0" tIns="0" rIns="0" bIns="0" anchor="ctr" anchorCtr="0">
            <a:normAutofit lnSpcReduction="10000"/>
          </a:bodyPr>
          <a:lstStyle/>
          <a:p>
            <a:pPr defTabSz="2167255" latinLnBrk="1">
              <a:defRPr/>
            </a:pPr>
            <a:endParaRPr kumimoji="1" lang="ko-KR" altLang="en-US" sz="4265" kern="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58570" y="5177790"/>
            <a:ext cx="2911475" cy="762000"/>
            <a:chOff x="1982" y="8154"/>
            <a:chExt cx="4585" cy="1200"/>
          </a:xfrm>
        </p:grpSpPr>
        <p:sp>
          <p:nvSpPr>
            <p:cNvPr id="59" name="Freeform 77"/>
            <p:cNvSpPr/>
            <p:nvPr>
              <p:custDataLst>
                <p:tags r:id="rId5"/>
              </p:custDataLst>
            </p:nvPr>
          </p:nvSpPr>
          <p:spPr bwMode="auto">
            <a:xfrm rot="21094225">
              <a:off x="2747" y="9089"/>
              <a:ext cx="3039" cy="75"/>
            </a:xfrm>
            <a:custGeom>
              <a:avLst/>
              <a:gdLst>
                <a:gd name="T0" fmla="*/ 26 w 3162"/>
                <a:gd name="T1" fmla="*/ 0 h 54"/>
                <a:gd name="T2" fmla="*/ 26 w 3162"/>
                <a:gd name="T3" fmla="*/ 0 h 54"/>
                <a:gd name="T4" fmla="*/ 16 w 3162"/>
                <a:gd name="T5" fmla="*/ 2 h 54"/>
                <a:gd name="T6" fmla="*/ 8 w 3162"/>
                <a:gd name="T7" fmla="*/ 8 h 54"/>
                <a:gd name="T8" fmla="*/ 2 w 3162"/>
                <a:gd name="T9" fmla="*/ 16 h 54"/>
                <a:gd name="T10" fmla="*/ 0 w 3162"/>
                <a:gd name="T11" fmla="*/ 26 h 54"/>
                <a:gd name="T12" fmla="*/ 0 w 3162"/>
                <a:gd name="T13" fmla="*/ 26 h 54"/>
                <a:gd name="T14" fmla="*/ 2 w 3162"/>
                <a:gd name="T15" fmla="*/ 38 h 54"/>
                <a:gd name="T16" fmla="*/ 8 w 3162"/>
                <a:gd name="T17" fmla="*/ 46 h 54"/>
                <a:gd name="T18" fmla="*/ 16 w 3162"/>
                <a:gd name="T19" fmla="*/ 52 h 54"/>
                <a:gd name="T20" fmla="*/ 26 w 3162"/>
                <a:gd name="T21" fmla="*/ 54 h 54"/>
                <a:gd name="T22" fmla="*/ 3134 w 3162"/>
                <a:gd name="T23" fmla="*/ 54 h 54"/>
                <a:gd name="T24" fmla="*/ 3134 w 3162"/>
                <a:gd name="T25" fmla="*/ 54 h 54"/>
                <a:gd name="T26" fmla="*/ 3144 w 3162"/>
                <a:gd name="T27" fmla="*/ 52 h 54"/>
                <a:gd name="T28" fmla="*/ 3154 w 3162"/>
                <a:gd name="T29" fmla="*/ 46 h 54"/>
                <a:gd name="T30" fmla="*/ 3160 w 3162"/>
                <a:gd name="T31" fmla="*/ 38 h 54"/>
                <a:gd name="T32" fmla="*/ 3162 w 3162"/>
                <a:gd name="T33" fmla="*/ 26 h 54"/>
                <a:gd name="T34" fmla="*/ 3162 w 3162"/>
                <a:gd name="T35" fmla="*/ 26 h 54"/>
                <a:gd name="T36" fmla="*/ 3160 w 3162"/>
                <a:gd name="T37" fmla="*/ 16 h 54"/>
                <a:gd name="T38" fmla="*/ 3154 w 3162"/>
                <a:gd name="T39" fmla="*/ 8 h 54"/>
                <a:gd name="T40" fmla="*/ 3144 w 3162"/>
                <a:gd name="T41" fmla="*/ 2 h 54"/>
                <a:gd name="T42" fmla="*/ 3134 w 3162"/>
                <a:gd name="T43" fmla="*/ 0 h 54"/>
                <a:gd name="T44" fmla="*/ 26 w 3162"/>
                <a:gd name="T45" fmla="*/ 0 h 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162"/>
                <a:gd name="T70" fmla="*/ 0 h 54"/>
                <a:gd name="T71" fmla="*/ 3162 w 3162"/>
                <a:gd name="T72" fmla="*/ 54 h 5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162" h="54">
                  <a:moveTo>
                    <a:pt x="26" y="0"/>
                  </a:moveTo>
                  <a:lnTo>
                    <a:pt x="26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8"/>
                  </a:lnTo>
                  <a:lnTo>
                    <a:pt x="8" y="46"/>
                  </a:lnTo>
                  <a:lnTo>
                    <a:pt x="16" y="52"/>
                  </a:lnTo>
                  <a:lnTo>
                    <a:pt x="26" y="54"/>
                  </a:lnTo>
                  <a:lnTo>
                    <a:pt x="3134" y="54"/>
                  </a:lnTo>
                  <a:lnTo>
                    <a:pt x="3144" y="52"/>
                  </a:lnTo>
                  <a:lnTo>
                    <a:pt x="3154" y="46"/>
                  </a:lnTo>
                  <a:lnTo>
                    <a:pt x="3160" y="38"/>
                  </a:lnTo>
                  <a:lnTo>
                    <a:pt x="3162" y="26"/>
                  </a:lnTo>
                  <a:lnTo>
                    <a:pt x="3160" y="16"/>
                  </a:lnTo>
                  <a:lnTo>
                    <a:pt x="3154" y="8"/>
                  </a:lnTo>
                  <a:lnTo>
                    <a:pt x="3144" y="2"/>
                  </a:lnTo>
                  <a:lnTo>
                    <a:pt x="3134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174C7F"/>
            </a:solidFill>
            <a:ln w="9525">
              <a:noFill/>
              <a:round/>
            </a:ln>
            <a:effectLst/>
          </p:spPr>
          <p:txBody>
            <a:bodyPr wrap="square" lIns="0" tIns="0" rIns="0" bIns="0" anchor="ctr" anchorCtr="0">
              <a:normAutofit fontScale="25000" lnSpcReduction="20000"/>
            </a:bodyPr>
            <a:lstStyle/>
            <a:p>
              <a:pPr algn="ctr" defTabSz="2167255" latinLnBrk="1">
                <a:defRPr/>
              </a:pPr>
              <a:endParaRPr kumimoji="1" lang="ko-KR" altLang="en-US" sz="4265" ker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" name="Freeform 78"/>
            <p:cNvSpPr/>
            <p:nvPr>
              <p:custDataLst>
                <p:tags r:id="rId6"/>
              </p:custDataLst>
            </p:nvPr>
          </p:nvSpPr>
          <p:spPr bwMode="auto">
            <a:xfrm>
              <a:off x="5710" y="8349"/>
              <a:ext cx="55" cy="592"/>
            </a:xfrm>
            <a:custGeom>
              <a:avLst/>
              <a:gdLst>
                <a:gd name="T0" fmla="*/ 0 w 56"/>
                <a:gd name="T1" fmla="*/ 26 h 598"/>
                <a:gd name="T2" fmla="*/ 0 w 56"/>
                <a:gd name="T3" fmla="*/ 570 h 598"/>
                <a:gd name="T4" fmla="*/ 0 w 56"/>
                <a:gd name="T5" fmla="*/ 570 h 598"/>
                <a:gd name="T6" fmla="*/ 2 w 56"/>
                <a:gd name="T7" fmla="*/ 582 h 598"/>
                <a:gd name="T8" fmla="*/ 8 w 56"/>
                <a:gd name="T9" fmla="*/ 590 h 598"/>
                <a:gd name="T10" fmla="*/ 18 w 56"/>
                <a:gd name="T11" fmla="*/ 596 h 598"/>
                <a:gd name="T12" fmla="*/ 28 w 56"/>
                <a:gd name="T13" fmla="*/ 598 h 598"/>
                <a:gd name="T14" fmla="*/ 28 w 56"/>
                <a:gd name="T15" fmla="*/ 598 h 598"/>
                <a:gd name="T16" fmla="*/ 38 w 56"/>
                <a:gd name="T17" fmla="*/ 596 h 598"/>
                <a:gd name="T18" fmla="*/ 48 w 56"/>
                <a:gd name="T19" fmla="*/ 590 h 598"/>
                <a:gd name="T20" fmla="*/ 54 w 56"/>
                <a:gd name="T21" fmla="*/ 582 h 598"/>
                <a:gd name="T22" fmla="*/ 56 w 56"/>
                <a:gd name="T23" fmla="*/ 570 h 598"/>
                <a:gd name="T24" fmla="*/ 56 w 56"/>
                <a:gd name="T25" fmla="*/ 26 h 598"/>
                <a:gd name="T26" fmla="*/ 56 w 56"/>
                <a:gd name="T27" fmla="*/ 26 h 598"/>
                <a:gd name="T28" fmla="*/ 54 w 56"/>
                <a:gd name="T29" fmla="*/ 16 h 598"/>
                <a:gd name="T30" fmla="*/ 48 w 56"/>
                <a:gd name="T31" fmla="*/ 8 h 598"/>
                <a:gd name="T32" fmla="*/ 38 w 56"/>
                <a:gd name="T33" fmla="*/ 2 h 598"/>
                <a:gd name="T34" fmla="*/ 28 w 56"/>
                <a:gd name="T35" fmla="*/ 0 h 598"/>
                <a:gd name="T36" fmla="*/ 28 w 56"/>
                <a:gd name="T37" fmla="*/ 0 h 598"/>
                <a:gd name="T38" fmla="*/ 18 w 56"/>
                <a:gd name="T39" fmla="*/ 2 h 598"/>
                <a:gd name="T40" fmla="*/ 8 w 56"/>
                <a:gd name="T41" fmla="*/ 8 h 598"/>
                <a:gd name="T42" fmla="*/ 2 w 56"/>
                <a:gd name="T43" fmla="*/ 16 h 598"/>
                <a:gd name="T44" fmla="*/ 0 w 56"/>
                <a:gd name="T45" fmla="*/ 26 h 598"/>
                <a:gd name="T46" fmla="*/ 0 w 56"/>
                <a:gd name="T47" fmla="*/ 26 h 5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6"/>
                <a:gd name="T73" fmla="*/ 0 h 598"/>
                <a:gd name="T74" fmla="*/ 56 w 56"/>
                <a:gd name="T75" fmla="*/ 598 h 59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6" h="598">
                  <a:moveTo>
                    <a:pt x="0" y="26"/>
                  </a:moveTo>
                  <a:lnTo>
                    <a:pt x="0" y="570"/>
                  </a:lnTo>
                  <a:lnTo>
                    <a:pt x="2" y="582"/>
                  </a:lnTo>
                  <a:lnTo>
                    <a:pt x="8" y="590"/>
                  </a:lnTo>
                  <a:lnTo>
                    <a:pt x="18" y="596"/>
                  </a:lnTo>
                  <a:lnTo>
                    <a:pt x="28" y="598"/>
                  </a:lnTo>
                  <a:lnTo>
                    <a:pt x="38" y="596"/>
                  </a:lnTo>
                  <a:lnTo>
                    <a:pt x="48" y="590"/>
                  </a:lnTo>
                  <a:lnTo>
                    <a:pt x="54" y="582"/>
                  </a:lnTo>
                  <a:lnTo>
                    <a:pt x="56" y="570"/>
                  </a:lnTo>
                  <a:lnTo>
                    <a:pt x="56" y="26"/>
                  </a:lnTo>
                  <a:lnTo>
                    <a:pt x="54" y="16"/>
                  </a:lnTo>
                  <a:lnTo>
                    <a:pt x="48" y="8"/>
                  </a:lnTo>
                  <a:lnTo>
                    <a:pt x="38" y="2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174C7F"/>
            </a:solidFill>
            <a:ln w="9525">
              <a:noFill/>
              <a:round/>
            </a:ln>
            <a:effectLst/>
          </p:spPr>
          <p:txBody>
            <a:bodyPr wrap="square" lIns="0" tIns="0" rIns="0" bIns="0" anchor="ctr" anchorCtr="0">
              <a:normAutofit fontScale="62500" lnSpcReduction="20000"/>
            </a:bodyPr>
            <a:lstStyle/>
            <a:p>
              <a:pPr algn="ctr" defTabSz="2167255" latinLnBrk="1">
                <a:defRPr/>
              </a:pPr>
              <a:endParaRPr kumimoji="1" lang="ko-KR" altLang="en-US" sz="4265" ker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Freeform 79"/>
            <p:cNvSpPr/>
            <p:nvPr>
              <p:custDataLst>
                <p:tags r:id="rId7"/>
              </p:custDataLst>
            </p:nvPr>
          </p:nvSpPr>
          <p:spPr bwMode="auto">
            <a:xfrm>
              <a:off x="5656" y="8297"/>
              <a:ext cx="151" cy="151"/>
            </a:xfrm>
            <a:custGeom>
              <a:avLst/>
              <a:gdLst>
                <a:gd name="T0" fmla="*/ 152 w 152"/>
                <a:gd name="T1" fmla="*/ 76 h 152"/>
                <a:gd name="T2" fmla="*/ 152 w 152"/>
                <a:gd name="T3" fmla="*/ 76 h 152"/>
                <a:gd name="T4" fmla="*/ 152 w 152"/>
                <a:gd name="T5" fmla="*/ 92 h 152"/>
                <a:gd name="T6" fmla="*/ 146 w 152"/>
                <a:gd name="T7" fmla="*/ 106 h 152"/>
                <a:gd name="T8" fmla="*/ 140 w 152"/>
                <a:gd name="T9" fmla="*/ 118 h 152"/>
                <a:gd name="T10" fmla="*/ 130 w 152"/>
                <a:gd name="T11" fmla="*/ 130 h 152"/>
                <a:gd name="T12" fmla="*/ 120 w 152"/>
                <a:gd name="T13" fmla="*/ 140 h 152"/>
                <a:gd name="T14" fmla="*/ 106 w 152"/>
                <a:gd name="T15" fmla="*/ 146 h 152"/>
                <a:gd name="T16" fmla="*/ 92 w 152"/>
                <a:gd name="T17" fmla="*/ 152 h 152"/>
                <a:gd name="T18" fmla="*/ 76 w 152"/>
                <a:gd name="T19" fmla="*/ 152 h 152"/>
                <a:gd name="T20" fmla="*/ 76 w 152"/>
                <a:gd name="T21" fmla="*/ 152 h 152"/>
                <a:gd name="T22" fmla="*/ 62 w 152"/>
                <a:gd name="T23" fmla="*/ 152 h 152"/>
                <a:gd name="T24" fmla="*/ 46 w 152"/>
                <a:gd name="T25" fmla="*/ 146 h 152"/>
                <a:gd name="T26" fmla="*/ 34 w 152"/>
                <a:gd name="T27" fmla="*/ 140 h 152"/>
                <a:gd name="T28" fmla="*/ 22 w 152"/>
                <a:gd name="T29" fmla="*/ 130 h 152"/>
                <a:gd name="T30" fmla="*/ 14 w 152"/>
                <a:gd name="T31" fmla="*/ 118 h 152"/>
                <a:gd name="T32" fmla="*/ 6 w 152"/>
                <a:gd name="T33" fmla="*/ 106 h 152"/>
                <a:gd name="T34" fmla="*/ 2 w 152"/>
                <a:gd name="T35" fmla="*/ 92 h 152"/>
                <a:gd name="T36" fmla="*/ 0 w 152"/>
                <a:gd name="T37" fmla="*/ 76 h 152"/>
                <a:gd name="T38" fmla="*/ 0 w 152"/>
                <a:gd name="T39" fmla="*/ 76 h 152"/>
                <a:gd name="T40" fmla="*/ 2 w 152"/>
                <a:gd name="T41" fmla="*/ 60 h 152"/>
                <a:gd name="T42" fmla="*/ 6 w 152"/>
                <a:gd name="T43" fmla="*/ 46 h 152"/>
                <a:gd name="T44" fmla="*/ 14 w 152"/>
                <a:gd name="T45" fmla="*/ 34 h 152"/>
                <a:gd name="T46" fmla="*/ 22 w 152"/>
                <a:gd name="T47" fmla="*/ 22 h 152"/>
                <a:gd name="T48" fmla="*/ 34 w 152"/>
                <a:gd name="T49" fmla="*/ 14 h 152"/>
                <a:gd name="T50" fmla="*/ 46 w 152"/>
                <a:gd name="T51" fmla="*/ 6 h 152"/>
                <a:gd name="T52" fmla="*/ 62 w 152"/>
                <a:gd name="T53" fmla="*/ 2 h 152"/>
                <a:gd name="T54" fmla="*/ 76 w 152"/>
                <a:gd name="T55" fmla="*/ 0 h 152"/>
                <a:gd name="T56" fmla="*/ 76 w 152"/>
                <a:gd name="T57" fmla="*/ 0 h 152"/>
                <a:gd name="T58" fmla="*/ 92 w 152"/>
                <a:gd name="T59" fmla="*/ 2 h 152"/>
                <a:gd name="T60" fmla="*/ 106 w 152"/>
                <a:gd name="T61" fmla="*/ 6 h 152"/>
                <a:gd name="T62" fmla="*/ 120 w 152"/>
                <a:gd name="T63" fmla="*/ 14 h 152"/>
                <a:gd name="T64" fmla="*/ 130 w 152"/>
                <a:gd name="T65" fmla="*/ 22 h 152"/>
                <a:gd name="T66" fmla="*/ 140 w 152"/>
                <a:gd name="T67" fmla="*/ 34 h 152"/>
                <a:gd name="T68" fmla="*/ 146 w 152"/>
                <a:gd name="T69" fmla="*/ 46 h 152"/>
                <a:gd name="T70" fmla="*/ 152 w 152"/>
                <a:gd name="T71" fmla="*/ 60 h 152"/>
                <a:gd name="T72" fmla="*/ 152 w 152"/>
                <a:gd name="T73" fmla="*/ 76 h 152"/>
                <a:gd name="T74" fmla="*/ 152 w 152"/>
                <a:gd name="T75" fmla="*/ 76 h 1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52" h="152">
                  <a:moveTo>
                    <a:pt x="152" y="76"/>
                  </a:moveTo>
                  <a:lnTo>
                    <a:pt x="152" y="76"/>
                  </a:lnTo>
                  <a:lnTo>
                    <a:pt x="152" y="92"/>
                  </a:lnTo>
                  <a:lnTo>
                    <a:pt x="146" y="106"/>
                  </a:lnTo>
                  <a:lnTo>
                    <a:pt x="140" y="118"/>
                  </a:lnTo>
                  <a:lnTo>
                    <a:pt x="130" y="130"/>
                  </a:lnTo>
                  <a:lnTo>
                    <a:pt x="120" y="140"/>
                  </a:lnTo>
                  <a:lnTo>
                    <a:pt x="106" y="146"/>
                  </a:lnTo>
                  <a:lnTo>
                    <a:pt x="92" y="152"/>
                  </a:lnTo>
                  <a:lnTo>
                    <a:pt x="76" y="152"/>
                  </a:lnTo>
                  <a:lnTo>
                    <a:pt x="62" y="152"/>
                  </a:lnTo>
                  <a:lnTo>
                    <a:pt x="46" y="146"/>
                  </a:lnTo>
                  <a:lnTo>
                    <a:pt x="34" y="140"/>
                  </a:lnTo>
                  <a:lnTo>
                    <a:pt x="22" y="130"/>
                  </a:lnTo>
                  <a:lnTo>
                    <a:pt x="14" y="118"/>
                  </a:lnTo>
                  <a:lnTo>
                    <a:pt x="6" y="106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4" y="34"/>
                  </a:lnTo>
                  <a:lnTo>
                    <a:pt x="22" y="22"/>
                  </a:lnTo>
                  <a:lnTo>
                    <a:pt x="34" y="14"/>
                  </a:lnTo>
                  <a:lnTo>
                    <a:pt x="46" y="6"/>
                  </a:lnTo>
                  <a:lnTo>
                    <a:pt x="62" y="2"/>
                  </a:lnTo>
                  <a:lnTo>
                    <a:pt x="76" y="0"/>
                  </a:lnTo>
                  <a:lnTo>
                    <a:pt x="92" y="2"/>
                  </a:lnTo>
                  <a:lnTo>
                    <a:pt x="106" y="6"/>
                  </a:lnTo>
                  <a:lnTo>
                    <a:pt x="120" y="14"/>
                  </a:lnTo>
                  <a:lnTo>
                    <a:pt x="130" y="22"/>
                  </a:lnTo>
                  <a:lnTo>
                    <a:pt x="140" y="34"/>
                  </a:lnTo>
                  <a:lnTo>
                    <a:pt x="146" y="46"/>
                  </a:lnTo>
                  <a:lnTo>
                    <a:pt x="152" y="60"/>
                  </a:lnTo>
                  <a:lnTo>
                    <a:pt x="152" y="76"/>
                  </a:lnTo>
                  <a:close/>
                </a:path>
              </a:pathLst>
            </a:custGeom>
            <a:solidFill>
              <a:srgbClr val="174C7F"/>
            </a:solidFill>
            <a:ln>
              <a:noFill/>
            </a:ln>
            <a:effectLst/>
          </p:spPr>
          <p:txBody>
            <a:bodyPr wrap="square" lIns="0" tIns="0" rIns="0" bIns="0" anchor="ctr" anchorCtr="0">
              <a:normAutofit fontScale="25000" lnSpcReduction="20000"/>
            </a:bodyPr>
            <a:lstStyle/>
            <a:p>
              <a:pPr algn="ctr" latinLnBrk="1"/>
              <a:endParaRPr kumimoji="1" lang="zh-CN" altLang="en-US" sz="4265" ker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2" name="Freeform 80"/>
            <p:cNvSpPr/>
            <p:nvPr>
              <p:custDataLst>
                <p:tags r:id="rId8"/>
              </p:custDataLst>
            </p:nvPr>
          </p:nvSpPr>
          <p:spPr bwMode="auto">
            <a:xfrm>
              <a:off x="4935" y="8154"/>
              <a:ext cx="1633" cy="154"/>
            </a:xfrm>
            <a:custGeom>
              <a:avLst/>
              <a:gdLst>
                <a:gd name="T0" fmla="*/ 466 w 1864"/>
                <a:gd name="T1" fmla="*/ 156 h 156"/>
                <a:gd name="T2" fmla="*/ 1398 w 1864"/>
                <a:gd name="T3" fmla="*/ 156 h 156"/>
                <a:gd name="T4" fmla="*/ 1398 w 1864"/>
                <a:gd name="T5" fmla="*/ 156 h 156"/>
                <a:gd name="T6" fmla="*/ 1442 w 1864"/>
                <a:gd name="T7" fmla="*/ 154 h 156"/>
                <a:gd name="T8" fmla="*/ 1506 w 1864"/>
                <a:gd name="T9" fmla="*/ 144 h 156"/>
                <a:gd name="T10" fmla="*/ 1584 w 1864"/>
                <a:gd name="T11" fmla="*/ 130 h 156"/>
                <a:gd name="T12" fmla="*/ 1664 w 1864"/>
                <a:gd name="T13" fmla="*/ 110 h 156"/>
                <a:gd name="T14" fmla="*/ 1702 w 1864"/>
                <a:gd name="T15" fmla="*/ 100 h 156"/>
                <a:gd name="T16" fmla="*/ 1740 w 1864"/>
                <a:gd name="T17" fmla="*/ 88 h 156"/>
                <a:gd name="T18" fmla="*/ 1774 w 1864"/>
                <a:gd name="T19" fmla="*/ 76 h 156"/>
                <a:gd name="T20" fmla="*/ 1804 w 1864"/>
                <a:gd name="T21" fmla="*/ 62 h 156"/>
                <a:gd name="T22" fmla="*/ 1828 w 1864"/>
                <a:gd name="T23" fmla="*/ 48 h 156"/>
                <a:gd name="T24" fmla="*/ 1848 w 1864"/>
                <a:gd name="T25" fmla="*/ 32 h 156"/>
                <a:gd name="T26" fmla="*/ 1854 w 1864"/>
                <a:gd name="T27" fmla="*/ 24 h 156"/>
                <a:gd name="T28" fmla="*/ 1860 w 1864"/>
                <a:gd name="T29" fmla="*/ 16 h 156"/>
                <a:gd name="T30" fmla="*/ 1862 w 1864"/>
                <a:gd name="T31" fmla="*/ 8 h 156"/>
                <a:gd name="T32" fmla="*/ 1864 w 1864"/>
                <a:gd name="T33" fmla="*/ 0 h 156"/>
                <a:gd name="T34" fmla="*/ 0 w 1864"/>
                <a:gd name="T35" fmla="*/ 0 h 156"/>
                <a:gd name="T36" fmla="*/ 0 w 1864"/>
                <a:gd name="T37" fmla="*/ 0 h 156"/>
                <a:gd name="T38" fmla="*/ 0 w 1864"/>
                <a:gd name="T39" fmla="*/ 8 h 156"/>
                <a:gd name="T40" fmla="*/ 4 w 1864"/>
                <a:gd name="T41" fmla="*/ 16 h 156"/>
                <a:gd name="T42" fmla="*/ 10 w 1864"/>
                <a:gd name="T43" fmla="*/ 24 h 156"/>
                <a:gd name="T44" fmla="*/ 16 w 1864"/>
                <a:gd name="T45" fmla="*/ 32 h 156"/>
                <a:gd name="T46" fmla="*/ 36 w 1864"/>
                <a:gd name="T47" fmla="*/ 48 h 156"/>
                <a:gd name="T48" fmla="*/ 60 w 1864"/>
                <a:gd name="T49" fmla="*/ 62 h 156"/>
                <a:gd name="T50" fmla="*/ 90 w 1864"/>
                <a:gd name="T51" fmla="*/ 76 h 156"/>
                <a:gd name="T52" fmla="*/ 124 w 1864"/>
                <a:gd name="T53" fmla="*/ 88 h 156"/>
                <a:gd name="T54" fmla="*/ 162 w 1864"/>
                <a:gd name="T55" fmla="*/ 100 h 156"/>
                <a:gd name="T56" fmla="*/ 200 w 1864"/>
                <a:gd name="T57" fmla="*/ 110 h 156"/>
                <a:gd name="T58" fmla="*/ 280 w 1864"/>
                <a:gd name="T59" fmla="*/ 130 h 156"/>
                <a:gd name="T60" fmla="*/ 356 w 1864"/>
                <a:gd name="T61" fmla="*/ 144 h 156"/>
                <a:gd name="T62" fmla="*/ 422 w 1864"/>
                <a:gd name="T63" fmla="*/ 154 h 156"/>
                <a:gd name="T64" fmla="*/ 466 w 1864"/>
                <a:gd name="T65" fmla="*/ 156 h 1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64" h="156">
                  <a:moveTo>
                    <a:pt x="466" y="156"/>
                  </a:moveTo>
                  <a:lnTo>
                    <a:pt x="1398" y="156"/>
                  </a:lnTo>
                  <a:lnTo>
                    <a:pt x="1442" y="154"/>
                  </a:lnTo>
                  <a:lnTo>
                    <a:pt x="1506" y="144"/>
                  </a:lnTo>
                  <a:lnTo>
                    <a:pt x="1584" y="130"/>
                  </a:lnTo>
                  <a:lnTo>
                    <a:pt x="1664" y="110"/>
                  </a:lnTo>
                  <a:lnTo>
                    <a:pt x="1702" y="100"/>
                  </a:lnTo>
                  <a:lnTo>
                    <a:pt x="1740" y="88"/>
                  </a:lnTo>
                  <a:lnTo>
                    <a:pt x="1774" y="76"/>
                  </a:lnTo>
                  <a:lnTo>
                    <a:pt x="1804" y="62"/>
                  </a:lnTo>
                  <a:lnTo>
                    <a:pt x="1828" y="48"/>
                  </a:lnTo>
                  <a:lnTo>
                    <a:pt x="1848" y="32"/>
                  </a:lnTo>
                  <a:lnTo>
                    <a:pt x="1854" y="24"/>
                  </a:lnTo>
                  <a:lnTo>
                    <a:pt x="1860" y="16"/>
                  </a:lnTo>
                  <a:lnTo>
                    <a:pt x="1862" y="8"/>
                  </a:lnTo>
                  <a:lnTo>
                    <a:pt x="1864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6" y="32"/>
                  </a:lnTo>
                  <a:lnTo>
                    <a:pt x="36" y="48"/>
                  </a:lnTo>
                  <a:lnTo>
                    <a:pt x="60" y="62"/>
                  </a:lnTo>
                  <a:lnTo>
                    <a:pt x="90" y="76"/>
                  </a:lnTo>
                  <a:lnTo>
                    <a:pt x="124" y="88"/>
                  </a:lnTo>
                  <a:lnTo>
                    <a:pt x="162" y="100"/>
                  </a:lnTo>
                  <a:lnTo>
                    <a:pt x="200" y="110"/>
                  </a:lnTo>
                  <a:lnTo>
                    <a:pt x="280" y="130"/>
                  </a:lnTo>
                  <a:lnTo>
                    <a:pt x="356" y="144"/>
                  </a:lnTo>
                  <a:lnTo>
                    <a:pt x="422" y="154"/>
                  </a:lnTo>
                  <a:lnTo>
                    <a:pt x="466" y="156"/>
                  </a:lnTo>
                  <a:close/>
                </a:path>
              </a:pathLst>
            </a:custGeom>
            <a:solidFill>
              <a:srgbClr val="174C7F"/>
            </a:solidFill>
            <a:ln>
              <a:noFill/>
            </a:ln>
            <a:effectLst/>
          </p:spPr>
          <p:txBody>
            <a:bodyPr wrap="square" lIns="0" tIns="0" rIns="0" bIns="0" anchor="ctr" anchorCtr="0">
              <a:normAutofit fontScale="25000" lnSpcReduction="20000"/>
            </a:bodyPr>
            <a:lstStyle/>
            <a:p>
              <a:pPr algn="ctr" latinLnBrk="1"/>
              <a:endParaRPr kumimoji="1" lang="zh-CN" altLang="en-US" sz="4265" ker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4" name="Freeform 76"/>
            <p:cNvSpPr/>
            <p:nvPr>
              <p:custDataLst>
                <p:tags r:id="rId9"/>
              </p:custDataLst>
            </p:nvPr>
          </p:nvSpPr>
          <p:spPr bwMode="auto">
            <a:xfrm>
              <a:off x="2736" y="8762"/>
              <a:ext cx="53" cy="592"/>
            </a:xfrm>
            <a:custGeom>
              <a:avLst/>
              <a:gdLst>
                <a:gd name="T0" fmla="*/ 0 w 54"/>
                <a:gd name="T1" fmla="*/ 26 h 598"/>
                <a:gd name="T2" fmla="*/ 0 w 54"/>
                <a:gd name="T3" fmla="*/ 570 h 598"/>
                <a:gd name="T4" fmla="*/ 0 w 54"/>
                <a:gd name="T5" fmla="*/ 570 h 598"/>
                <a:gd name="T6" fmla="*/ 2 w 54"/>
                <a:gd name="T7" fmla="*/ 582 h 598"/>
                <a:gd name="T8" fmla="*/ 8 w 54"/>
                <a:gd name="T9" fmla="*/ 590 h 598"/>
                <a:gd name="T10" fmla="*/ 16 w 54"/>
                <a:gd name="T11" fmla="*/ 596 h 598"/>
                <a:gd name="T12" fmla="*/ 26 w 54"/>
                <a:gd name="T13" fmla="*/ 598 h 598"/>
                <a:gd name="T14" fmla="*/ 26 w 54"/>
                <a:gd name="T15" fmla="*/ 598 h 598"/>
                <a:gd name="T16" fmla="*/ 38 w 54"/>
                <a:gd name="T17" fmla="*/ 596 h 598"/>
                <a:gd name="T18" fmla="*/ 46 w 54"/>
                <a:gd name="T19" fmla="*/ 590 h 598"/>
                <a:gd name="T20" fmla="*/ 52 w 54"/>
                <a:gd name="T21" fmla="*/ 582 h 598"/>
                <a:gd name="T22" fmla="*/ 54 w 54"/>
                <a:gd name="T23" fmla="*/ 570 h 598"/>
                <a:gd name="T24" fmla="*/ 54 w 54"/>
                <a:gd name="T25" fmla="*/ 26 h 598"/>
                <a:gd name="T26" fmla="*/ 54 w 54"/>
                <a:gd name="T27" fmla="*/ 26 h 598"/>
                <a:gd name="T28" fmla="*/ 52 w 54"/>
                <a:gd name="T29" fmla="*/ 16 h 598"/>
                <a:gd name="T30" fmla="*/ 46 w 54"/>
                <a:gd name="T31" fmla="*/ 8 h 598"/>
                <a:gd name="T32" fmla="*/ 38 w 54"/>
                <a:gd name="T33" fmla="*/ 2 h 598"/>
                <a:gd name="T34" fmla="*/ 26 w 54"/>
                <a:gd name="T35" fmla="*/ 0 h 598"/>
                <a:gd name="T36" fmla="*/ 26 w 54"/>
                <a:gd name="T37" fmla="*/ 0 h 598"/>
                <a:gd name="T38" fmla="*/ 16 w 54"/>
                <a:gd name="T39" fmla="*/ 2 h 598"/>
                <a:gd name="T40" fmla="*/ 8 w 54"/>
                <a:gd name="T41" fmla="*/ 8 h 598"/>
                <a:gd name="T42" fmla="*/ 2 w 54"/>
                <a:gd name="T43" fmla="*/ 16 h 598"/>
                <a:gd name="T44" fmla="*/ 0 w 54"/>
                <a:gd name="T45" fmla="*/ 26 h 598"/>
                <a:gd name="T46" fmla="*/ 0 w 54"/>
                <a:gd name="T47" fmla="*/ 26 h 5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4"/>
                <a:gd name="T73" fmla="*/ 0 h 598"/>
                <a:gd name="T74" fmla="*/ 54 w 54"/>
                <a:gd name="T75" fmla="*/ 598 h 59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4" h="598">
                  <a:moveTo>
                    <a:pt x="0" y="26"/>
                  </a:moveTo>
                  <a:lnTo>
                    <a:pt x="0" y="570"/>
                  </a:lnTo>
                  <a:lnTo>
                    <a:pt x="2" y="582"/>
                  </a:lnTo>
                  <a:lnTo>
                    <a:pt x="8" y="590"/>
                  </a:lnTo>
                  <a:lnTo>
                    <a:pt x="16" y="596"/>
                  </a:lnTo>
                  <a:lnTo>
                    <a:pt x="26" y="598"/>
                  </a:lnTo>
                  <a:lnTo>
                    <a:pt x="38" y="596"/>
                  </a:lnTo>
                  <a:lnTo>
                    <a:pt x="46" y="590"/>
                  </a:lnTo>
                  <a:lnTo>
                    <a:pt x="52" y="582"/>
                  </a:lnTo>
                  <a:lnTo>
                    <a:pt x="54" y="570"/>
                  </a:lnTo>
                  <a:lnTo>
                    <a:pt x="54" y="26"/>
                  </a:lnTo>
                  <a:lnTo>
                    <a:pt x="52" y="16"/>
                  </a:lnTo>
                  <a:lnTo>
                    <a:pt x="46" y="8"/>
                  </a:lnTo>
                  <a:lnTo>
                    <a:pt x="38" y="2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174C7F"/>
            </a:solidFill>
            <a:ln w="9525">
              <a:noFill/>
              <a:round/>
            </a:ln>
            <a:effectLst/>
          </p:spPr>
          <p:txBody>
            <a:bodyPr wrap="square" lIns="0" tIns="0" rIns="0" bIns="0" anchor="ctr" anchorCtr="0">
              <a:normAutofit fontScale="62500" lnSpcReduction="20000"/>
            </a:bodyPr>
            <a:lstStyle/>
            <a:p>
              <a:pPr algn="ctr" defTabSz="2167255" latinLnBrk="1">
                <a:defRPr/>
              </a:pPr>
              <a:endParaRPr kumimoji="1" lang="ko-KR" altLang="en-US" sz="4265" ker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5" name="Freeform 82"/>
            <p:cNvSpPr/>
            <p:nvPr>
              <p:custDataLst>
                <p:tags r:id="rId10"/>
              </p:custDataLst>
            </p:nvPr>
          </p:nvSpPr>
          <p:spPr bwMode="auto">
            <a:xfrm>
              <a:off x="2693" y="8646"/>
              <a:ext cx="151" cy="151"/>
            </a:xfrm>
            <a:custGeom>
              <a:avLst/>
              <a:gdLst>
                <a:gd name="T0" fmla="*/ 152 w 152"/>
                <a:gd name="T1" fmla="*/ 76 h 152"/>
                <a:gd name="T2" fmla="*/ 152 w 152"/>
                <a:gd name="T3" fmla="*/ 76 h 152"/>
                <a:gd name="T4" fmla="*/ 150 w 152"/>
                <a:gd name="T5" fmla="*/ 92 h 152"/>
                <a:gd name="T6" fmla="*/ 146 w 152"/>
                <a:gd name="T7" fmla="*/ 106 h 152"/>
                <a:gd name="T8" fmla="*/ 138 w 152"/>
                <a:gd name="T9" fmla="*/ 118 h 152"/>
                <a:gd name="T10" fmla="*/ 130 w 152"/>
                <a:gd name="T11" fmla="*/ 130 h 152"/>
                <a:gd name="T12" fmla="*/ 118 w 152"/>
                <a:gd name="T13" fmla="*/ 140 h 152"/>
                <a:gd name="T14" fmla="*/ 106 w 152"/>
                <a:gd name="T15" fmla="*/ 146 h 152"/>
                <a:gd name="T16" fmla="*/ 90 w 152"/>
                <a:gd name="T17" fmla="*/ 152 h 152"/>
                <a:gd name="T18" fmla="*/ 76 w 152"/>
                <a:gd name="T19" fmla="*/ 152 h 152"/>
                <a:gd name="T20" fmla="*/ 76 w 152"/>
                <a:gd name="T21" fmla="*/ 152 h 152"/>
                <a:gd name="T22" fmla="*/ 60 w 152"/>
                <a:gd name="T23" fmla="*/ 152 h 152"/>
                <a:gd name="T24" fmla="*/ 46 w 152"/>
                <a:gd name="T25" fmla="*/ 146 h 152"/>
                <a:gd name="T26" fmla="*/ 32 w 152"/>
                <a:gd name="T27" fmla="*/ 140 h 152"/>
                <a:gd name="T28" fmla="*/ 22 w 152"/>
                <a:gd name="T29" fmla="*/ 130 h 152"/>
                <a:gd name="T30" fmla="*/ 12 w 152"/>
                <a:gd name="T31" fmla="*/ 118 h 152"/>
                <a:gd name="T32" fmla="*/ 6 w 152"/>
                <a:gd name="T33" fmla="*/ 106 h 152"/>
                <a:gd name="T34" fmla="*/ 0 w 152"/>
                <a:gd name="T35" fmla="*/ 92 h 152"/>
                <a:gd name="T36" fmla="*/ 0 w 152"/>
                <a:gd name="T37" fmla="*/ 76 h 152"/>
                <a:gd name="T38" fmla="*/ 0 w 152"/>
                <a:gd name="T39" fmla="*/ 76 h 152"/>
                <a:gd name="T40" fmla="*/ 0 w 152"/>
                <a:gd name="T41" fmla="*/ 60 h 152"/>
                <a:gd name="T42" fmla="*/ 6 w 152"/>
                <a:gd name="T43" fmla="*/ 46 h 152"/>
                <a:gd name="T44" fmla="*/ 12 w 152"/>
                <a:gd name="T45" fmla="*/ 34 h 152"/>
                <a:gd name="T46" fmla="*/ 22 w 152"/>
                <a:gd name="T47" fmla="*/ 22 h 152"/>
                <a:gd name="T48" fmla="*/ 32 w 152"/>
                <a:gd name="T49" fmla="*/ 14 h 152"/>
                <a:gd name="T50" fmla="*/ 46 w 152"/>
                <a:gd name="T51" fmla="*/ 6 h 152"/>
                <a:gd name="T52" fmla="*/ 60 w 152"/>
                <a:gd name="T53" fmla="*/ 2 h 152"/>
                <a:gd name="T54" fmla="*/ 76 w 152"/>
                <a:gd name="T55" fmla="*/ 0 h 152"/>
                <a:gd name="T56" fmla="*/ 76 w 152"/>
                <a:gd name="T57" fmla="*/ 0 h 152"/>
                <a:gd name="T58" fmla="*/ 90 w 152"/>
                <a:gd name="T59" fmla="*/ 2 h 152"/>
                <a:gd name="T60" fmla="*/ 106 w 152"/>
                <a:gd name="T61" fmla="*/ 6 h 152"/>
                <a:gd name="T62" fmla="*/ 118 w 152"/>
                <a:gd name="T63" fmla="*/ 14 h 152"/>
                <a:gd name="T64" fmla="*/ 130 w 152"/>
                <a:gd name="T65" fmla="*/ 22 h 152"/>
                <a:gd name="T66" fmla="*/ 138 w 152"/>
                <a:gd name="T67" fmla="*/ 34 h 152"/>
                <a:gd name="T68" fmla="*/ 146 w 152"/>
                <a:gd name="T69" fmla="*/ 46 h 152"/>
                <a:gd name="T70" fmla="*/ 150 w 152"/>
                <a:gd name="T71" fmla="*/ 60 h 152"/>
                <a:gd name="T72" fmla="*/ 152 w 152"/>
                <a:gd name="T73" fmla="*/ 76 h 152"/>
                <a:gd name="T74" fmla="*/ 152 w 152"/>
                <a:gd name="T75" fmla="*/ 76 h 1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52" h="152">
                  <a:moveTo>
                    <a:pt x="152" y="76"/>
                  </a:moveTo>
                  <a:lnTo>
                    <a:pt x="152" y="76"/>
                  </a:lnTo>
                  <a:lnTo>
                    <a:pt x="150" y="92"/>
                  </a:lnTo>
                  <a:lnTo>
                    <a:pt x="146" y="106"/>
                  </a:lnTo>
                  <a:lnTo>
                    <a:pt x="138" y="118"/>
                  </a:lnTo>
                  <a:lnTo>
                    <a:pt x="130" y="130"/>
                  </a:lnTo>
                  <a:lnTo>
                    <a:pt x="118" y="140"/>
                  </a:lnTo>
                  <a:lnTo>
                    <a:pt x="106" y="146"/>
                  </a:lnTo>
                  <a:lnTo>
                    <a:pt x="90" y="152"/>
                  </a:lnTo>
                  <a:lnTo>
                    <a:pt x="76" y="152"/>
                  </a:lnTo>
                  <a:lnTo>
                    <a:pt x="60" y="152"/>
                  </a:lnTo>
                  <a:lnTo>
                    <a:pt x="46" y="146"/>
                  </a:lnTo>
                  <a:lnTo>
                    <a:pt x="32" y="140"/>
                  </a:lnTo>
                  <a:lnTo>
                    <a:pt x="22" y="130"/>
                  </a:lnTo>
                  <a:lnTo>
                    <a:pt x="12" y="118"/>
                  </a:lnTo>
                  <a:lnTo>
                    <a:pt x="6" y="106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6" y="46"/>
                  </a:lnTo>
                  <a:lnTo>
                    <a:pt x="12" y="34"/>
                  </a:lnTo>
                  <a:lnTo>
                    <a:pt x="22" y="22"/>
                  </a:lnTo>
                  <a:lnTo>
                    <a:pt x="32" y="14"/>
                  </a:lnTo>
                  <a:lnTo>
                    <a:pt x="46" y="6"/>
                  </a:lnTo>
                  <a:lnTo>
                    <a:pt x="60" y="2"/>
                  </a:lnTo>
                  <a:lnTo>
                    <a:pt x="76" y="0"/>
                  </a:lnTo>
                  <a:lnTo>
                    <a:pt x="90" y="2"/>
                  </a:lnTo>
                  <a:lnTo>
                    <a:pt x="106" y="6"/>
                  </a:lnTo>
                  <a:lnTo>
                    <a:pt x="118" y="14"/>
                  </a:lnTo>
                  <a:lnTo>
                    <a:pt x="130" y="22"/>
                  </a:lnTo>
                  <a:lnTo>
                    <a:pt x="138" y="34"/>
                  </a:lnTo>
                  <a:lnTo>
                    <a:pt x="146" y="46"/>
                  </a:lnTo>
                  <a:lnTo>
                    <a:pt x="150" y="60"/>
                  </a:lnTo>
                  <a:lnTo>
                    <a:pt x="152" y="76"/>
                  </a:lnTo>
                  <a:close/>
                </a:path>
              </a:pathLst>
            </a:custGeom>
            <a:solidFill>
              <a:srgbClr val="174C7F"/>
            </a:solidFill>
            <a:ln>
              <a:noFill/>
            </a:ln>
            <a:effectLst/>
          </p:spPr>
          <p:txBody>
            <a:bodyPr wrap="square" lIns="0" tIns="0" rIns="0" bIns="0" anchor="ctr" anchorCtr="0">
              <a:normAutofit fontScale="25000" lnSpcReduction="20000"/>
            </a:bodyPr>
            <a:lstStyle/>
            <a:p>
              <a:pPr algn="ctr" defTabSz="2167255" latinLnBrk="1">
                <a:defRPr/>
              </a:pPr>
              <a:endParaRPr kumimoji="1" lang="zh-CN" altLang="en-US" sz="4265" ker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7" name="Freeform 84"/>
            <p:cNvSpPr/>
            <p:nvPr>
              <p:custDataLst>
                <p:tags r:id="rId11"/>
              </p:custDataLst>
            </p:nvPr>
          </p:nvSpPr>
          <p:spPr bwMode="auto">
            <a:xfrm>
              <a:off x="1982" y="8478"/>
              <a:ext cx="1633" cy="154"/>
            </a:xfrm>
            <a:custGeom>
              <a:avLst/>
              <a:gdLst>
                <a:gd name="T0" fmla="*/ 466 w 1864"/>
                <a:gd name="T1" fmla="*/ 156 h 156"/>
                <a:gd name="T2" fmla="*/ 1398 w 1864"/>
                <a:gd name="T3" fmla="*/ 156 h 156"/>
                <a:gd name="T4" fmla="*/ 1398 w 1864"/>
                <a:gd name="T5" fmla="*/ 156 h 156"/>
                <a:gd name="T6" fmla="*/ 1444 w 1864"/>
                <a:gd name="T7" fmla="*/ 154 h 156"/>
                <a:gd name="T8" fmla="*/ 1508 w 1864"/>
                <a:gd name="T9" fmla="*/ 144 h 156"/>
                <a:gd name="T10" fmla="*/ 1584 w 1864"/>
                <a:gd name="T11" fmla="*/ 130 h 156"/>
                <a:gd name="T12" fmla="*/ 1664 w 1864"/>
                <a:gd name="T13" fmla="*/ 110 h 156"/>
                <a:gd name="T14" fmla="*/ 1704 w 1864"/>
                <a:gd name="T15" fmla="*/ 100 h 156"/>
                <a:gd name="T16" fmla="*/ 1740 w 1864"/>
                <a:gd name="T17" fmla="*/ 88 h 156"/>
                <a:gd name="T18" fmla="*/ 1774 w 1864"/>
                <a:gd name="T19" fmla="*/ 76 h 156"/>
                <a:gd name="T20" fmla="*/ 1804 w 1864"/>
                <a:gd name="T21" fmla="*/ 62 h 156"/>
                <a:gd name="T22" fmla="*/ 1830 w 1864"/>
                <a:gd name="T23" fmla="*/ 48 h 156"/>
                <a:gd name="T24" fmla="*/ 1848 w 1864"/>
                <a:gd name="T25" fmla="*/ 32 h 156"/>
                <a:gd name="T26" fmla="*/ 1856 w 1864"/>
                <a:gd name="T27" fmla="*/ 24 h 156"/>
                <a:gd name="T28" fmla="*/ 1860 w 1864"/>
                <a:gd name="T29" fmla="*/ 16 h 156"/>
                <a:gd name="T30" fmla="*/ 1864 w 1864"/>
                <a:gd name="T31" fmla="*/ 8 h 156"/>
                <a:gd name="T32" fmla="*/ 1864 w 1864"/>
                <a:gd name="T33" fmla="*/ 0 h 156"/>
                <a:gd name="T34" fmla="*/ 0 w 1864"/>
                <a:gd name="T35" fmla="*/ 0 h 156"/>
                <a:gd name="T36" fmla="*/ 0 w 1864"/>
                <a:gd name="T37" fmla="*/ 0 h 156"/>
                <a:gd name="T38" fmla="*/ 2 w 1864"/>
                <a:gd name="T39" fmla="*/ 8 h 156"/>
                <a:gd name="T40" fmla="*/ 4 w 1864"/>
                <a:gd name="T41" fmla="*/ 16 h 156"/>
                <a:gd name="T42" fmla="*/ 10 w 1864"/>
                <a:gd name="T43" fmla="*/ 24 h 156"/>
                <a:gd name="T44" fmla="*/ 18 w 1864"/>
                <a:gd name="T45" fmla="*/ 32 h 156"/>
                <a:gd name="T46" fmla="*/ 36 w 1864"/>
                <a:gd name="T47" fmla="*/ 48 h 156"/>
                <a:gd name="T48" fmla="*/ 62 w 1864"/>
                <a:gd name="T49" fmla="*/ 62 h 156"/>
                <a:gd name="T50" fmla="*/ 92 w 1864"/>
                <a:gd name="T51" fmla="*/ 76 h 156"/>
                <a:gd name="T52" fmla="*/ 126 w 1864"/>
                <a:gd name="T53" fmla="*/ 88 h 156"/>
                <a:gd name="T54" fmla="*/ 162 w 1864"/>
                <a:gd name="T55" fmla="*/ 100 h 156"/>
                <a:gd name="T56" fmla="*/ 202 w 1864"/>
                <a:gd name="T57" fmla="*/ 110 h 156"/>
                <a:gd name="T58" fmla="*/ 282 w 1864"/>
                <a:gd name="T59" fmla="*/ 130 h 156"/>
                <a:gd name="T60" fmla="*/ 358 w 1864"/>
                <a:gd name="T61" fmla="*/ 144 h 156"/>
                <a:gd name="T62" fmla="*/ 422 w 1864"/>
                <a:gd name="T63" fmla="*/ 154 h 156"/>
                <a:gd name="T64" fmla="*/ 466 w 1864"/>
                <a:gd name="T65" fmla="*/ 156 h 1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64" h="156">
                  <a:moveTo>
                    <a:pt x="466" y="156"/>
                  </a:moveTo>
                  <a:lnTo>
                    <a:pt x="1398" y="156"/>
                  </a:lnTo>
                  <a:lnTo>
                    <a:pt x="1444" y="154"/>
                  </a:lnTo>
                  <a:lnTo>
                    <a:pt x="1508" y="144"/>
                  </a:lnTo>
                  <a:lnTo>
                    <a:pt x="1584" y="130"/>
                  </a:lnTo>
                  <a:lnTo>
                    <a:pt x="1664" y="110"/>
                  </a:lnTo>
                  <a:lnTo>
                    <a:pt x="1704" y="100"/>
                  </a:lnTo>
                  <a:lnTo>
                    <a:pt x="1740" y="88"/>
                  </a:lnTo>
                  <a:lnTo>
                    <a:pt x="1774" y="76"/>
                  </a:lnTo>
                  <a:lnTo>
                    <a:pt x="1804" y="62"/>
                  </a:lnTo>
                  <a:lnTo>
                    <a:pt x="1830" y="48"/>
                  </a:lnTo>
                  <a:lnTo>
                    <a:pt x="1848" y="32"/>
                  </a:lnTo>
                  <a:lnTo>
                    <a:pt x="1856" y="24"/>
                  </a:lnTo>
                  <a:lnTo>
                    <a:pt x="1860" y="16"/>
                  </a:lnTo>
                  <a:lnTo>
                    <a:pt x="1864" y="8"/>
                  </a:lnTo>
                  <a:lnTo>
                    <a:pt x="1864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8" y="32"/>
                  </a:lnTo>
                  <a:lnTo>
                    <a:pt x="36" y="48"/>
                  </a:lnTo>
                  <a:lnTo>
                    <a:pt x="62" y="62"/>
                  </a:lnTo>
                  <a:lnTo>
                    <a:pt x="92" y="76"/>
                  </a:lnTo>
                  <a:lnTo>
                    <a:pt x="126" y="88"/>
                  </a:lnTo>
                  <a:lnTo>
                    <a:pt x="162" y="100"/>
                  </a:lnTo>
                  <a:lnTo>
                    <a:pt x="202" y="110"/>
                  </a:lnTo>
                  <a:lnTo>
                    <a:pt x="282" y="130"/>
                  </a:lnTo>
                  <a:lnTo>
                    <a:pt x="358" y="144"/>
                  </a:lnTo>
                  <a:lnTo>
                    <a:pt x="422" y="154"/>
                  </a:lnTo>
                  <a:lnTo>
                    <a:pt x="466" y="156"/>
                  </a:lnTo>
                </a:path>
              </a:pathLst>
            </a:custGeom>
            <a:solidFill>
              <a:srgbClr val="174C7F"/>
            </a:solidFill>
            <a:ln>
              <a:noFill/>
            </a:ln>
            <a:effectLst/>
          </p:spPr>
          <p:txBody>
            <a:bodyPr wrap="square" lIns="0" tIns="0" rIns="0" bIns="0" anchor="ctr" anchorCtr="0">
              <a:normAutofit fontScale="25000" lnSpcReduction="20000"/>
            </a:bodyPr>
            <a:lstStyle/>
            <a:p>
              <a:pPr algn="ctr" defTabSz="2167255" latinLnBrk="1">
                <a:defRPr/>
              </a:pPr>
              <a:endParaRPr kumimoji="1" lang="zh-CN" altLang="en-US" sz="4265" ker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68" name="Freeform 85"/>
          <p:cNvSpPr/>
          <p:nvPr>
            <p:custDataLst>
              <p:tags r:id="rId12"/>
            </p:custDataLst>
          </p:nvPr>
        </p:nvSpPr>
        <p:spPr bwMode="auto">
          <a:xfrm>
            <a:off x="2524677" y="5530508"/>
            <a:ext cx="493500" cy="462547"/>
          </a:xfrm>
          <a:custGeom>
            <a:avLst/>
            <a:gdLst>
              <a:gd name="T0" fmla="*/ 822 w 822"/>
              <a:gd name="T1" fmla="*/ 410 h 822"/>
              <a:gd name="T2" fmla="*/ 814 w 822"/>
              <a:gd name="T3" fmla="*/ 494 h 822"/>
              <a:gd name="T4" fmla="*/ 790 w 822"/>
              <a:gd name="T5" fmla="*/ 570 h 822"/>
              <a:gd name="T6" fmla="*/ 752 w 822"/>
              <a:gd name="T7" fmla="*/ 640 h 822"/>
              <a:gd name="T8" fmla="*/ 702 w 822"/>
              <a:gd name="T9" fmla="*/ 702 h 822"/>
              <a:gd name="T10" fmla="*/ 640 w 822"/>
              <a:gd name="T11" fmla="*/ 752 h 822"/>
              <a:gd name="T12" fmla="*/ 572 w 822"/>
              <a:gd name="T13" fmla="*/ 790 h 822"/>
              <a:gd name="T14" fmla="*/ 494 w 822"/>
              <a:gd name="T15" fmla="*/ 814 h 822"/>
              <a:gd name="T16" fmla="*/ 412 w 822"/>
              <a:gd name="T17" fmla="*/ 822 h 822"/>
              <a:gd name="T18" fmla="*/ 368 w 822"/>
              <a:gd name="T19" fmla="*/ 820 h 822"/>
              <a:gd name="T20" fmla="*/ 288 w 822"/>
              <a:gd name="T21" fmla="*/ 804 h 822"/>
              <a:gd name="T22" fmla="*/ 216 w 822"/>
              <a:gd name="T23" fmla="*/ 772 h 822"/>
              <a:gd name="T24" fmla="*/ 150 w 822"/>
              <a:gd name="T25" fmla="*/ 728 h 822"/>
              <a:gd name="T26" fmla="*/ 94 w 822"/>
              <a:gd name="T27" fmla="*/ 672 h 822"/>
              <a:gd name="T28" fmla="*/ 50 w 822"/>
              <a:gd name="T29" fmla="*/ 606 h 822"/>
              <a:gd name="T30" fmla="*/ 18 w 822"/>
              <a:gd name="T31" fmla="*/ 532 h 822"/>
              <a:gd name="T32" fmla="*/ 2 w 822"/>
              <a:gd name="T33" fmla="*/ 452 h 822"/>
              <a:gd name="T34" fmla="*/ 0 w 822"/>
              <a:gd name="T35" fmla="*/ 410 h 822"/>
              <a:gd name="T36" fmla="*/ 8 w 822"/>
              <a:gd name="T37" fmla="*/ 328 h 822"/>
              <a:gd name="T38" fmla="*/ 32 w 822"/>
              <a:gd name="T39" fmla="*/ 250 h 822"/>
              <a:gd name="T40" fmla="*/ 70 w 822"/>
              <a:gd name="T41" fmla="*/ 180 h 822"/>
              <a:gd name="T42" fmla="*/ 120 w 822"/>
              <a:gd name="T43" fmla="*/ 120 h 822"/>
              <a:gd name="T44" fmla="*/ 182 w 822"/>
              <a:gd name="T45" fmla="*/ 70 h 822"/>
              <a:gd name="T46" fmla="*/ 252 w 822"/>
              <a:gd name="T47" fmla="*/ 32 h 822"/>
              <a:gd name="T48" fmla="*/ 328 w 822"/>
              <a:gd name="T49" fmla="*/ 8 h 822"/>
              <a:gd name="T50" fmla="*/ 412 w 822"/>
              <a:gd name="T51" fmla="*/ 0 h 822"/>
              <a:gd name="T52" fmla="*/ 454 w 822"/>
              <a:gd name="T53" fmla="*/ 2 h 822"/>
              <a:gd name="T54" fmla="*/ 534 w 822"/>
              <a:gd name="T55" fmla="*/ 18 h 822"/>
              <a:gd name="T56" fmla="*/ 606 w 822"/>
              <a:gd name="T57" fmla="*/ 50 h 822"/>
              <a:gd name="T58" fmla="*/ 672 w 822"/>
              <a:gd name="T59" fmla="*/ 94 h 822"/>
              <a:gd name="T60" fmla="*/ 728 w 822"/>
              <a:gd name="T61" fmla="*/ 150 h 822"/>
              <a:gd name="T62" fmla="*/ 772 w 822"/>
              <a:gd name="T63" fmla="*/ 214 h 822"/>
              <a:gd name="T64" fmla="*/ 804 w 822"/>
              <a:gd name="T65" fmla="*/ 288 h 822"/>
              <a:gd name="T66" fmla="*/ 820 w 822"/>
              <a:gd name="T67" fmla="*/ 368 h 822"/>
              <a:gd name="T68" fmla="*/ 822 w 822"/>
              <a:gd name="T69" fmla="*/ 410 h 82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822"/>
              <a:gd name="T106" fmla="*/ 0 h 822"/>
              <a:gd name="T107" fmla="*/ 822 w 822"/>
              <a:gd name="T108" fmla="*/ 822 h 82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822" h="822">
                <a:moveTo>
                  <a:pt x="822" y="410"/>
                </a:moveTo>
                <a:lnTo>
                  <a:pt x="822" y="410"/>
                </a:lnTo>
                <a:lnTo>
                  <a:pt x="820" y="452"/>
                </a:lnTo>
                <a:lnTo>
                  <a:pt x="814" y="494"/>
                </a:lnTo>
                <a:lnTo>
                  <a:pt x="804" y="532"/>
                </a:lnTo>
                <a:lnTo>
                  <a:pt x="790" y="570"/>
                </a:lnTo>
                <a:lnTo>
                  <a:pt x="772" y="606"/>
                </a:lnTo>
                <a:lnTo>
                  <a:pt x="752" y="640"/>
                </a:lnTo>
                <a:lnTo>
                  <a:pt x="728" y="672"/>
                </a:lnTo>
                <a:lnTo>
                  <a:pt x="702" y="702"/>
                </a:lnTo>
                <a:lnTo>
                  <a:pt x="672" y="728"/>
                </a:lnTo>
                <a:lnTo>
                  <a:pt x="640" y="752"/>
                </a:lnTo>
                <a:lnTo>
                  <a:pt x="606" y="772"/>
                </a:lnTo>
                <a:lnTo>
                  <a:pt x="572" y="790"/>
                </a:lnTo>
                <a:lnTo>
                  <a:pt x="534" y="804"/>
                </a:lnTo>
                <a:lnTo>
                  <a:pt x="494" y="814"/>
                </a:lnTo>
                <a:lnTo>
                  <a:pt x="454" y="820"/>
                </a:lnTo>
                <a:lnTo>
                  <a:pt x="412" y="822"/>
                </a:lnTo>
                <a:lnTo>
                  <a:pt x="368" y="820"/>
                </a:lnTo>
                <a:lnTo>
                  <a:pt x="328" y="814"/>
                </a:lnTo>
                <a:lnTo>
                  <a:pt x="288" y="804"/>
                </a:lnTo>
                <a:lnTo>
                  <a:pt x="252" y="790"/>
                </a:lnTo>
                <a:lnTo>
                  <a:pt x="216" y="772"/>
                </a:lnTo>
                <a:lnTo>
                  <a:pt x="182" y="752"/>
                </a:lnTo>
                <a:lnTo>
                  <a:pt x="150" y="728"/>
                </a:lnTo>
                <a:lnTo>
                  <a:pt x="120" y="702"/>
                </a:lnTo>
                <a:lnTo>
                  <a:pt x="94" y="672"/>
                </a:lnTo>
                <a:lnTo>
                  <a:pt x="70" y="640"/>
                </a:lnTo>
                <a:lnTo>
                  <a:pt x="50" y="606"/>
                </a:lnTo>
                <a:lnTo>
                  <a:pt x="32" y="570"/>
                </a:lnTo>
                <a:lnTo>
                  <a:pt x="18" y="532"/>
                </a:lnTo>
                <a:lnTo>
                  <a:pt x="8" y="494"/>
                </a:lnTo>
                <a:lnTo>
                  <a:pt x="2" y="452"/>
                </a:lnTo>
                <a:lnTo>
                  <a:pt x="0" y="410"/>
                </a:lnTo>
                <a:lnTo>
                  <a:pt x="2" y="368"/>
                </a:lnTo>
                <a:lnTo>
                  <a:pt x="8" y="328"/>
                </a:lnTo>
                <a:lnTo>
                  <a:pt x="18" y="288"/>
                </a:lnTo>
                <a:lnTo>
                  <a:pt x="32" y="250"/>
                </a:lnTo>
                <a:lnTo>
                  <a:pt x="50" y="214"/>
                </a:lnTo>
                <a:lnTo>
                  <a:pt x="70" y="180"/>
                </a:lnTo>
                <a:lnTo>
                  <a:pt x="94" y="150"/>
                </a:lnTo>
                <a:lnTo>
                  <a:pt x="120" y="120"/>
                </a:lnTo>
                <a:lnTo>
                  <a:pt x="150" y="94"/>
                </a:lnTo>
                <a:lnTo>
                  <a:pt x="182" y="70"/>
                </a:lnTo>
                <a:lnTo>
                  <a:pt x="216" y="50"/>
                </a:lnTo>
                <a:lnTo>
                  <a:pt x="252" y="32"/>
                </a:lnTo>
                <a:lnTo>
                  <a:pt x="288" y="18"/>
                </a:lnTo>
                <a:lnTo>
                  <a:pt x="328" y="8"/>
                </a:lnTo>
                <a:lnTo>
                  <a:pt x="368" y="2"/>
                </a:lnTo>
                <a:lnTo>
                  <a:pt x="412" y="0"/>
                </a:lnTo>
                <a:lnTo>
                  <a:pt x="454" y="2"/>
                </a:lnTo>
                <a:lnTo>
                  <a:pt x="494" y="8"/>
                </a:lnTo>
                <a:lnTo>
                  <a:pt x="534" y="18"/>
                </a:lnTo>
                <a:lnTo>
                  <a:pt x="572" y="32"/>
                </a:lnTo>
                <a:lnTo>
                  <a:pt x="606" y="50"/>
                </a:lnTo>
                <a:lnTo>
                  <a:pt x="640" y="70"/>
                </a:lnTo>
                <a:lnTo>
                  <a:pt x="672" y="94"/>
                </a:lnTo>
                <a:lnTo>
                  <a:pt x="702" y="120"/>
                </a:lnTo>
                <a:lnTo>
                  <a:pt x="728" y="150"/>
                </a:lnTo>
                <a:lnTo>
                  <a:pt x="752" y="180"/>
                </a:lnTo>
                <a:lnTo>
                  <a:pt x="772" y="214"/>
                </a:lnTo>
                <a:lnTo>
                  <a:pt x="790" y="250"/>
                </a:lnTo>
                <a:lnTo>
                  <a:pt x="804" y="288"/>
                </a:lnTo>
                <a:lnTo>
                  <a:pt x="814" y="328"/>
                </a:lnTo>
                <a:lnTo>
                  <a:pt x="820" y="368"/>
                </a:lnTo>
                <a:lnTo>
                  <a:pt x="822" y="410"/>
                </a:lnTo>
                <a:close/>
              </a:path>
            </a:pathLst>
          </a:custGeom>
          <a:solidFill>
            <a:srgbClr val="174C7F"/>
          </a:solidFill>
          <a:ln w="12700" algn="ctr">
            <a:noFill/>
            <a:round/>
          </a:ln>
          <a:effectLst/>
        </p:spPr>
        <p:txBody>
          <a:bodyPr wrap="square" lIns="0" tIns="0" rIns="0" bIns="0" anchor="ctr" anchorCtr="0">
            <a:normAutofit fontScale="80000" lnSpcReduction="20000"/>
          </a:bodyPr>
          <a:lstStyle/>
          <a:p>
            <a:pPr lvl="0" algn="ctr" latinLnBrk="1">
              <a:defRPr/>
            </a:pPr>
            <a:endParaRPr kumimoji="1" lang="ko-KR" altLang="en-US" sz="4265" kern="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546225" y="4717415"/>
            <a:ext cx="2344569" cy="690986"/>
            <a:chOff x="2060" y="7435"/>
            <a:chExt cx="4171" cy="1276"/>
          </a:xfrm>
        </p:grpSpPr>
        <p:pic>
          <p:nvPicPr>
            <p:cNvPr id="14" name="图片 13" descr="browser-chrome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60" y="7863"/>
              <a:ext cx="849" cy="849"/>
            </a:xfrm>
            <a:prstGeom prst="rect">
              <a:avLst/>
            </a:prstGeom>
          </p:spPr>
        </p:pic>
        <p:pic>
          <p:nvPicPr>
            <p:cNvPr id="16" name="图片 15" descr="343435383137333b333633323334313bc8cb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381" y="7435"/>
              <a:ext cx="850" cy="85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2718466" y="1911759"/>
            <a:ext cx="3221043" cy="842645"/>
            <a:chOff x="3459" y="3575"/>
            <a:chExt cx="5073" cy="1327"/>
          </a:xfrm>
        </p:grpSpPr>
        <p:sp>
          <p:nvSpPr>
            <p:cNvPr id="4" name="Pentagon 22"/>
            <p:cNvSpPr/>
            <p:nvPr>
              <p:custDataLst>
                <p:tags r:id="rId19"/>
              </p:custDataLst>
            </p:nvPr>
          </p:nvSpPr>
          <p:spPr bwMode="auto">
            <a:xfrm flipH="1">
              <a:off x="6672" y="3663"/>
              <a:ext cx="1860" cy="1239"/>
            </a:xfrm>
            <a:prstGeom prst="homePlate">
              <a:avLst/>
            </a:prstGeom>
            <a:solidFill>
              <a:srgbClr val="1F67AB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/>
            </a:p>
          </p:txBody>
        </p:sp>
        <p:sp>
          <p:nvSpPr>
            <p:cNvPr id="32" name="Rectangle 11"/>
            <p:cNvSpPr/>
            <p:nvPr>
              <p:custDataLst>
                <p:tags r:id="rId20"/>
              </p:custDataLst>
            </p:nvPr>
          </p:nvSpPr>
          <p:spPr>
            <a:xfrm>
              <a:off x="3459" y="3575"/>
              <a:ext cx="2860" cy="1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sz="24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密码复杂化</a:t>
              </a:r>
              <a:endParaRPr lang="zh-CN" altLang="en-US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8" name="图片 7" descr="32303236373535363b32303238383433343b5bc6780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328" y="3730"/>
              <a:ext cx="1089" cy="1089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41260" y="3313430"/>
            <a:ext cx="5898112" cy="1198880"/>
            <a:chOff x="-1961" y="5359"/>
            <a:chExt cx="9288" cy="1888"/>
          </a:xfrm>
        </p:grpSpPr>
        <p:sp>
          <p:nvSpPr>
            <p:cNvPr id="10" name="Pentagon 45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5467" y="5668"/>
              <a:ext cx="1860" cy="1242"/>
            </a:xfrm>
            <a:prstGeom prst="homePlate">
              <a:avLst/>
            </a:prstGeom>
            <a:solidFill>
              <a:srgbClr val="1F67AB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>
              <p:custDataLst>
                <p:tags r:id="rId25"/>
              </p:custDataLst>
            </p:nvPr>
          </p:nvSpPr>
          <p:spPr>
            <a:xfrm>
              <a:off x="-1961" y="5359"/>
              <a:ext cx="7076" cy="1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buClrTx/>
                <a:buSzTx/>
                <a:buFontTx/>
              </a:pPr>
              <a:r>
                <a:rPr sz="24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浏览器自动保存密码</a:t>
              </a:r>
              <a:r>
                <a:rPr lang="en-US" sz="24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- </a:t>
              </a:r>
              <a:r>
                <a:rPr lang="zh-CN" altLang="en-US" sz="24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广泛使用</a:t>
              </a:r>
              <a:endParaRPr lang="zh-CN" altLang="en-US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0" lvl="1" algn="r">
                <a:lnSpc>
                  <a:spcPct val="150000"/>
                </a:lnSpc>
                <a:buClrTx/>
                <a:buSzTx/>
                <a:buFontTx/>
              </a:pPr>
              <a:r>
                <a:rPr sz="24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用户与浏览器之间关系不对等</a:t>
              </a:r>
              <a:endParaRPr lang="zh-CN" altLang="en-US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pic>
          <p:nvPicPr>
            <p:cNvPr id="13" name="图片 12" descr="browser-chrome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261" y="5864"/>
              <a:ext cx="849" cy="849"/>
            </a:xfrm>
            <a:prstGeom prst="rect">
              <a:avLst/>
            </a:prstGeom>
          </p:spPr>
        </p:pic>
      </p:grpSp>
      <p:sp>
        <p:nvSpPr>
          <p:cNvPr id="21" name="Rectangle 11"/>
          <p:cNvSpPr/>
          <p:nvPr>
            <p:custDataLst>
              <p:tags r:id="rId29"/>
            </p:custDataLst>
          </p:nvPr>
        </p:nvSpPr>
        <p:spPr>
          <a:xfrm>
            <a:off x="7616825" y="2644140"/>
            <a:ext cx="259334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值加密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24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单台服务器存储</a:t>
            </a:r>
            <a:endParaRPr lang="zh-CN" altLang="en-US" sz="24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194373" y="2779930"/>
            <a:ext cx="1180800" cy="788400"/>
            <a:chOff x="9740" y="5106"/>
            <a:chExt cx="2080" cy="1440"/>
          </a:xfrm>
        </p:grpSpPr>
        <p:sp>
          <p:nvSpPr>
            <p:cNvPr id="17" name="Pentagon 43"/>
            <p:cNvSpPr/>
            <p:nvPr>
              <p:custDataLst>
                <p:tags r:id="rId30"/>
              </p:custDataLst>
            </p:nvPr>
          </p:nvSpPr>
          <p:spPr bwMode="auto">
            <a:xfrm>
              <a:off x="9740" y="5141"/>
              <a:ext cx="2080" cy="1344"/>
            </a:xfrm>
            <a:prstGeom prst="homePlate">
              <a:avLst/>
            </a:prstGeom>
            <a:solidFill>
              <a:srgbClr val="174C8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/>
            </a:p>
          </p:txBody>
        </p:sp>
        <p:pic>
          <p:nvPicPr>
            <p:cNvPr id="23" name="图形 13" descr="Internet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809" y="5106"/>
              <a:ext cx="1440" cy="1440"/>
            </a:xfrm>
            <a:prstGeom prst="rect">
              <a:avLst/>
            </a:prstGeom>
          </p:spPr>
        </p:pic>
      </p:grpSp>
      <p:grpSp>
        <p:nvGrpSpPr>
          <p:cNvPr id="79" name="组合 78"/>
          <p:cNvGrpSpPr/>
          <p:nvPr/>
        </p:nvGrpSpPr>
        <p:grpSpPr>
          <a:xfrm>
            <a:off x="7744460" y="1419025"/>
            <a:ext cx="2593340" cy="1112520"/>
            <a:chOff x="4304" y="7394"/>
            <a:chExt cx="4084" cy="1752"/>
          </a:xfrm>
        </p:grpSpPr>
        <p:grpSp>
          <p:nvGrpSpPr>
            <p:cNvPr id="66" name="组合 65"/>
            <p:cNvGrpSpPr/>
            <p:nvPr/>
          </p:nvGrpSpPr>
          <p:grpSpPr>
            <a:xfrm>
              <a:off x="4304" y="7394"/>
              <a:ext cx="1502" cy="1752"/>
              <a:chOff x="4304" y="7394"/>
              <a:chExt cx="1502" cy="1752"/>
            </a:xfrm>
          </p:grpSpPr>
          <p:pic>
            <p:nvPicPr>
              <p:cNvPr id="36" name="图形 13" descr="Internet"/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366" y="7394"/>
                <a:ext cx="1440" cy="1440"/>
              </a:xfrm>
              <a:prstGeom prst="rect">
                <a:avLst/>
              </a:prstGeom>
            </p:spPr>
          </p:pic>
          <p:sp>
            <p:nvSpPr>
              <p:cNvPr id="37" name="文本框 36"/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4304" y="8615"/>
                <a:ext cx="15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solidFill>
                      <a:srgbClr val="174C80"/>
                    </a:solidFill>
                    <a:ea typeface="+mn-lt"/>
                    <a:cs typeface="+mn-lt"/>
                  </a:rPr>
                  <a:t>网站</a:t>
                </a:r>
                <a:endParaRPr lang="zh-CN" altLang="en-US" sz="1600">
                  <a:solidFill>
                    <a:srgbClr val="174C80"/>
                  </a:solidFill>
                  <a:ea typeface="+mn-lt"/>
                  <a:cs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076" y="7614"/>
              <a:ext cx="2312" cy="1340"/>
              <a:chOff x="6076" y="7614"/>
              <a:chExt cx="2312" cy="1340"/>
            </a:xfrm>
          </p:grpSpPr>
          <p:pic>
            <p:nvPicPr>
              <p:cNvPr id="39" name="图片 38" descr="hdd"/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6737" y="7614"/>
                <a:ext cx="1001" cy="1001"/>
              </a:xfrm>
              <a:prstGeom prst="rect">
                <a:avLst/>
              </a:prstGeom>
            </p:spPr>
          </p:pic>
          <p:sp>
            <p:nvSpPr>
              <p:cNvPr id="40" name="文本框 39"/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6076" y="8423"/>
                <a:ext cx="231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solidFill>
                      <a:srgbClr val="174C80"/>
                    </a:solidFill>
                    <a:ea typeface="+mn-lt"/>
                    <a:cs typeface="+mn-lt"/>
                  </a:rPr>
                  <a:t>网站服务器</a:t>
                </a:r>
                <a:endParaRPr lang="zh-CN" altLang="en-US" sz="1600">
                  <a:solidFill>
                    <a:srgbClr val="174C80"/>
                  </a:solidFill>
                  <a:ea typeface="+mn-lt"/>
                  <a:cs typeface="+mn-lt"/>
                </a:endParaRPr>
              </a:p>
            </p:txBody>
          </p:sp>
        </p:grpSp>
        <p:cxnSp>
          <p:nvCxnSpPr>
            <p:cNvPr id="43" name="直接箭头连接符 42"/>
            <p:cNvCxnSpPr>
              <a:stCxn id="36" idx="3"/>
              <a:endCxn id="39" idx="1"/>
            </p:cNvCxnSpPr>
            <p:nvPr>
              <p:custDataLst>
                <p:tags r:id="rId42"/>
              </p:custDataLst>
            </p:nvPr>
          </p:nvCxnSpPr>
          <p:spPr>
            <a:xfrm>
              <a:off x="5806" y="8114"/>
              <a:ext cx="931" cy="1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6194373" y="4402452"/>
            <a:ext cx="1180800" cy="788400"/>
            <a:chOff x="9726" y="6677"/>
            <a:chExt cx="2080" cy="1344"/>
          </a:xfrm>
        </p:grpSpPr>
        <p:sp>
          <p:nvSpPr>
            <p:cNvPr id="55" name="Pentagon 43"/>
            <p:cNvSpPr/>
            <p:nvPr>
              <p:custDataLst>
                <p:tags r:id="rId43"/>
              </p:custDataLst>
            </p:nvPr>
          </p:nvSpPr>
          <p:spPr bwMode="auto">
            <a:xfrm>
              <a:off x="9726" y="6677"/>
              <a:ext cx="2080" cy="1344"/>
            </a:xfrm>
            <a:prstGeom prst="homePlate">
              <a:avLst/>
            </a:prstGeom>
            <a:solidFill>
              <a:srgbClr val="174C8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/>
            </a:p>
          </p:txBody>
        </p:sp>
        <p:pic>
          <p:nvPicPr>
            <p:cNvPr id="57" name="图片 56" descr="343538343130363b343538383232333bb0b2c8ab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052" y="6920"/>
              <a:ext cx="867" cy="867"/>
            </a:xfrm>
            <a:prstGeom prst="rect">
              <a:avLst/>
            </a:prstGeom>
          </p:spPr>
        </p:pic>
      </p:grpSp>
      <p:sp>
        <p:nvSpPr>
          <p:cNvPr id="70" name="Rectangle 11"/>
          <p:cNvSpPr/>
          <p:nvPr>
            <p:custDataLst>
              <p:tags r:id="rId47"/>
            </p:custDataLst>
          </p:nvPr>
        </p:nvSpPr>
        <p:spPr>
          <a:xfrm>
            <a:off x="7616190" y="4177665"/>
            <a:ext cx="413004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引入</a:t>
            </a:r>
            <a:r>
              <a:rPr lang="en-US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秘密共享</a:t>
            </a:r>
            <a:r>
              <a:rPr lang="zh-CN" altLang="en-US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400" b="1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信息论安全</a:t>
            </a:r>
            <a:r>
              <a:rPr lang="en-US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的密码管理系统</a:t>
            </a:r>
            <a:endParaRPr lang="en-US" altLang="en-US" sz="24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48"/>
            </p:custDataLst>
          </p:nvPr>
        </p:nvSpPr>
        <p:spPr>
          <a:xfrm>
            <a:off x="318987" y="848440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研究动机</a:t>
            </a:r>
            <a:endParaRPr lang="zh-CN" altLang="en-US" sz="3200" dirty="0">
              <a:solidFill>
                <a:srgbClr val="174C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49"/>
            </p:custDataLst>
          </p:nvPr>
        </p:nvSpPr>
        <p:spPr>
          <a:xfrm>
            <a:off x="318771" y="1388195"/>
            <a:ext cx="1807210" cy="316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65" dirty="0">
                <a:solidFill>
                  <a:schemeClr val="l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  <a:sym typeface="+mn-ea"/>
              </a:rPr>
              <a:t>Design Motivation</a:t>
            </a:r>
            <a:endParaRPr lang="en-US" altLang="zh-CN" sz="1465" dirty="0">
              <a:solidFill>
                <a:schemeClr val="lt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0"/>
          <a:srcRect b="23366"/>
          <a:stretch>
            <a:fillRect/>
          </a:stretch>
        </p:blipFill>
        <p:spPr>
          <a:xfrm>
            <a:off x="6087466" y="1591881"/>
            <a:ext cx="4529550" cy="425410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040102" y="1503419"/>
            <a:ext cx="5254633" cy="4342566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-37" y="139000"/>
            <a:ext cx="12192000" cy="490220"/>
            <a:chOff x="-36" y="325"/>
            <a:chExt cx="18141" cy="772"/>
          </a:xfrm>
        </p:grpSpPr>
        <p:sp>
          <p:nvSpPr>
            <p:cNvPr id="45" name="文本占位符 25"/>
            <p:cNvSpPr>
              <a:spLocks noGrp="1"/>
            </p:cNvSpPr>
            <p:nvPr>
              <p:custDataLst>
                <p:tags r:id="rId52"/>
              </p:custDataLst>
            </p:nvPr>
          </p:nvSpPr>
          <p:spPr>
            <a:xfrm>
              <a:off x="-36" y="325"/>
              <a:ext cx="4537" cy="760"/>
            </a:xfrm>
            <a:prstGeom prst="rect">
              <a:avLst/>
            </a:prstGeom>
            <a:solidFill>
              <a:srgbClr val="174C80"/>
            </a:solidFill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研究思路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6" name="文本占位符 26"/>
            <p:cNvSpPr>
              <a:spLocks noGrp="1"/>
            </p:cNvSpPr>
            <p:nvPr>
              <p:custDataLst>
                <p:tags r:id="rId53"/>
              </p:custDataLst>
            </p:nvPr>
          </p:nvSpPr>
          <p:spPr>
            <a:xfrm>
              <a:off x="4499" y="325"/>
              <a:ext cx="4538" cy="767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74C8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作品设计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7" name="文本占位符 28"/>
            <p:cNvSpPr>
              <a:spLocks noGrp="1"/>
            </p:cNvSpPr>
            <p:nvPr>
              <p:custDataLst>
                <p:tags r:id="rId54"/>
              </p:custDataLst>
            </p:nvPr>
          </p:nvSpPr>
          <p:spPr>
            <a:xfrm>
              <a:off x="9032" y="325"/>
              <a:ext cx="4538" cy="772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作品测试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占位符 28"/>
            <p:cNvSpPr>
              <a:spLocks noGrp="1"/>
            </p:cNvSpPr>
            <p:nvPr>
              <p:custDataLst>
                <p:tags r:id="rId55"/>
              </p:custDataLst>
            </p:nvPr>
          </p:nvSpPr>
          <p:spPr>
            <a:xfrm>
              <a:off x="13567" y="325"/>
              <a:ext cx="4538" cy="772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创新说明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/>
          <p:cNvGrpSpPr/>
          <p:nvPr/>
        </p:nvGrpSpPr>
        <p:grpSpPr>
          <a:xfrm>
            <a:off x="0" y="0"/>
            <a:ext cx="12192000" cy="6858000"/>
            <a:chOff x="0" y="0"/>
            <a:chExt cx="24384000" cy="13716000"/>
          </a:xfrm>
        </p:grpSpPr>
        <p:sp>
          <p:nvSpPr>
            <p:cNvPr id="26" name="Freeform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4C81"/>
            </a:solid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27" name="Group 4"/>
          <p:cNvGrpSpPr/>
          <p:nvPr/>
        </p:nvGrpSpPr>
        <p:grpSpPr>
          <a:xfrm>
            <a:off x="6197" y="139277"/>
            <a:ext cx="12192000" cy="6587045"/>
            <a:chOff x="0" y="0"/>
            <a:chExt cx="24384000" cy="13174090"/>
          </a:xfrm>
        </p:grpSpPr>
        <p:sp>
          <p:nvSpPr>
            <p:cNvPr id="24" name="http://photo-static-api.fotomore.com/creative/vcg/400/version23/VCG41472309215.jpg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24384000" cy="13174090"/>
            </a:xfrm>
            <a:custGeom>
              <a:avLst/>
              <a:gdLst/>
              <a:ahLst/>
              <a:cxnLst/>
              <a:rect l="l" t="t" r="r" b="b"/>
              <a:pathLst>
                <a:path w="24384000" h="13174090">
                  <a:moveTo>
                    <a:pt x="0" y="0"/>
                  </a:moveTo>
                  <a:lnTo>
                    <a:pt x="24384000" y="0"/>
                  </a:lnTo>
                  <a:lnTo>
                    <a:pt x="24384000" y="13174090"/>
                  </a:lnTo>
                  <a:lnTo>
                    <a:pt x="0" y="1317409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pic>
        <p:nvPicPr>
          <p:cNvPr id="19" name="图片 18" descr="图片包含 游戏机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6722533"/>
            <a:ext cx="12192000" cy="353942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744728" y="1342771"/>
            <a:ext cx="3210605" cy="540512"/>
            <a:chOff x="7581" y="1004"/>
            <a:chExt cx="4480" cy="1596"/>
          </a:xfrm>
        </p:grpSpPr>
        <p:cxnSp>
          <p:nvCxnSpPr>
            <p:cNvPr id="59" name="直接箭头连接符 58"/>
            <p:cNvCxnSpPr>
              <a:stCxn id="40" idx="2"/>
              <a:endCxn id="41" idx="0"/>
            </p:cNvCxnSpPr>
            <p:nvPr/>
          </p:nvCxnSpPr>
          <p:spPr>
            <a:xfrm flipH="1">
              <a:off x="7581" y="1115"/>
              <a:ext cx="2239" cy="1485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endCxn id="42" idx="0"/>
            </p:cNvCxnSpPr>
            <p:nvPr/>
          </p:nvCxnSpPr>
          <p:spPr>
            <a:xfrm>
              <a:off x="9821" y="1004"/>
              <a:ext cx="0" cy="1596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40" idx="2"/>
              <a:endCxn id="43" idx="0"/>
            </p:cNvCxnSpPr>
            <p:nvPr/>
          </p:nvCxnSpPr>
          <p:spPr>
            <a:xfrm>
              <a:off x="9820" y="1117"/>
              <a:ext cx="2241" cy="1483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4744720" y="3209925"/>
            <a:ext cx="1605280" cy="500380"/>
            <a:chOff x="7472" y="5055"/>
            <a:chExt cx="2528" cy="788"/>
          </a:xfrm>
        </p:grpSpPr>
        <p:cxnSp>
          <p:nvCxnSpPr>
            <p:cNvPr id="67" name="直接箭头连接符 66"/>
            <p:cNvCxnSpPr>
              <a:stCxn id="64" idx="2"/>
              <a:endCxn id="63" idx="0"/>
            </p:cNvCxnSpPr>
            <p:nvPr/>
          </p:nvCxnSpPr>
          <p:spPr>
            <a:xfrm>
              <a:off x="7472" y="5055"/>
              <a:ext cx="2527" cy="788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65" idx="2"/>
              <a:endCxn id="63" idx="0"/>
            </p:cNvCxnSpPr>
            <p:nvPr/>
          </p:nvCxnSpPr>
          <p:spPr>
            <a:xfrm flipH="1">
              <a:off x="9999" y="5055"/>
              <a:ext cx="1" cy="788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1286510" y="2221865"/>
            <a:ext cx="2434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174C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(</a:t>
            </a:r>
            <a:r>
              <a:rPr lang="zh-CN" altLang="en-US" sz="2400" dirty="0" err="1">
                <a:solidFill>
                  <a:srgbClr val="174C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2</a:t>
            </a:r>
            <a:r>
              <a:rPr lang="en-US" altLang="zh-CN" sz="2400" dirty="0" err="1">
                <a:solidFill>
                  <a:srgbClr val="174C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, </a:t>
            </a:r>
            <a:r>
              <a:rPr lang="zh-CN" altLang="en-US" sz="2400" dirty="0" err="1">
                <a:solidFill>
                  <a:srgbClr val="174C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3</a:t>
            </a:r>
            <a:r>
              <a:rPr lang="en-US" altLang="zh-CN" sz="2400" dirty="0" err="1">
                <a:solidFill>
                  <a:srgbClr val="174C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) </a:t>
            </a:r>
            <a:r>
              <a:rPr lang="zh-CN" altLang="en-US" sz="2400" dirty="0" err="1">
                <a:solidFill>
                  <a:srgbClr val="174C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秘密共享</a:t>
            </a:r>
            <a:endParaRPr lang="zh-CN" altLang="en-US" sz="2400" dirty="0" err="1">
              <a:solidFill>
                <a:srgbClr val="174C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  <p:pic>
        <p:nvPicPr>
          <p:cNvPr id="41" name="图片 40" descr="343435383137333b333633323334313bc8cb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3260" y="1883410"/>
            <a:ext cx="502285" cy="502285"/>
          </a:xfrm>
          <a:prstGeom prst="rect">
            <a:avLst/>
          </a:prstGeom>
        </p:spPr>
      </p:pic>
      <p:pic>
        <p:nvPicPr>
          <p:cNvPr id="42" name="图片 41" descr="343435383137333b333633323334313bc8cb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8540" y="1883410"/>
            <a:ext cx="502285" cy="502285"/>
          </a:xfrm>
          <a:prstGeom prst="rect">
            <a:avLst/>
          </a:prstGeom>
        </p:spPr>
      </p:pic>
      <p:pic>
        <p:nvPicPr>
          <p:cNvPr id="43" name="图片 42" descr="343435383137333b333633323334313bc8cb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3820" y="1883410"/>
            <a:ext cx="502285" cy="50228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8530590" y="204279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秘密分配</a:t>
            </a:r>
            <a:endParaRPr lang="zh-CN" altLang="en-US" dirty="0">
              <a:solidFill>
                <a:srgbClr val="17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图片 62" descr="343435333332353b333635363538303bcbf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79820" y="3710305"/>
            <a:ext cx="339090" cy="435610"/>
          </a:xfrm>
          <a:prstGeom prst="rect">
            <a:avLst/>
          </a:prstGeom>
        </p:spPr>
      </p:pic>
      <p:pic>
        <p:nvPicPr>
          <p:cNvPr id="64" name="图片 63" descr="343435383137333b333633323334313bc8cb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3260" y="2707640"/>
            <a:ext cx="502285" cy="502285"/>
          </a:xfrm>
          <a:prstGeom prst="rect">
            <a:avLst/>
          </a:prstGeom>
        </p:spPr>
      </p:pic>
      <p:pic>
        <p:nvPicPr>
          <p:cNvPr id="65" name="图片 64" descr="343435383137333b333633323334313bc8cb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8540" y="2707640"/>
            <a:ext cx="502285" cy="502285"/>
          </a:xfrm>
          <a:prstGeom prst="rect">
            <a:avLst/>
          </a:prstGeom>
        </p:spPr>
      </p:pic>
      <p:pic>
        <p:nvPicPr>
          <p:cNvPr id="66" name="图片 65" descr="343435383137333b333633323334313bc8cb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3820" y="2707640"/>
            <a:ext cx="502285" cy="502285"/>
          </a:xfrm>
          <a:prstGeom prst="rect">
            <a:avLst/>
          </a:prstGeom>
        </p:spPr>
      </p:pic>
      <p:sp>
        <p:nvSpPr>
          <p:cNvPr id="69" name="文本框 68"/>
          <p:cNvSpPr txBox="1"/>
          <p:nvPr>
            <p:custDataLst>
              <p:tags r:id="rId17"/>
            </p:custDataLst>
          </p:nvPr>
        </p:nvSpPr>
        <p:spPr>
          <a:xfrm>
            <a:off x="8530590" y="315722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秘密复原</a:t>
            </a:r>
            <a:endParaRPr lang="zh-CN" altLang="en-US" dirty="0">
              <a:solidFill>
                <a:srgbClr val="17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18"/>
            </p:custDataLst>
          </p:nvPr>
        </p:nvCxnSpPr>
        <p:spPr>
          <a:xfrm>
            <a:off x="4331335" y="2520950"/>
            <a:ext cx="5243830" cy="0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6179820" y="945515"/>
            <a:ext cx="1699895" cy="462915"/>
            <a:chOff x="13062" y="3146"/>
            <a:chExt cx="2878" cy="784"/>
          </a:xfrm>
        </p:grpSpPr>
        <p:pic>
          <p:nvPicPr>
            <p:cNvPr id="40" name="图片 39" descr="343435333332353b333635363538303bcbf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062" y="3146"/>
              <a:ext cx="574" cy="737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3774" y="3306"/>
              <a:ext cx="2166" cy="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174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秘密</a:t>
              </a:r>
              <a:r>
                <a:rPr lang="en-US" altLang="zh-CN" dirty="0">
                  <a:solidFill>
                    <a:srgbClr val="174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S</a:t>
              </a:r>
              <a:endParaRPr lang="en-US" altLang="zh-CN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</p:grpSp>
      <p:cxnSp>
        <p:nvCxnSpPr>
          <p:cNvPr id="18" name="直接箭头连接符 17"/>
          <p:cNvCxnSpPr>
            <a:endCxn id="63" idx="0"/>
          </p:cNvCxnSpPr>
          <p:nvPr/>
        </p:nvCxnSpPr>
        <p:spPr>
          <a:xfrm flipH="1">
            <a:off x="6349365" y="3213100"/>
            <a:ext cx="635" cy="497205"/>
          </a:xfrm>
          <a:prstGeom prst="straightConnector1">
            <a:avLst/>
          </a:prstGeom>
          <a:ln w="38100">
            <a:solidFill>
              <a:srgbClr val="174C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6929120" y="3525520"/>
            <a:ext cx="2324100" cy="922020"/>
            <a:chOff x="14422" y="8988"/>
            <a:chExt cx="3660" cy="1452"/>
          </a:xfrm>
        </p:grpSpPr>
        <p:sp>
          <p:nvSpPr>
            <p:cNvPr id="29" name="文本框 28"/>
            <p:cNvSpPr txBox="1"/>
            <p:nvPr/>
          </p:nvSpPr>
          <p:spPr>
            <a:xfrm>
              <a:off x="15270" y="9410"/>
              <a:ext cx="28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err="1">
                  <a:solidFill>
                    <a:srgbClr val="174C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</a:rPr>
                <a:t>无法复原</a:t>
              </a:r>
              <a:endParaRPr lang="zh-CN" altLang="en-US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174C8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4422" y="8988"/>
              <a:ext cx="12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174C8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sym typeface="+mn-ea"/>
                </a:rPr>
                <a:t>×</a:t>
              </a:r>
              <a:endParaRPr lang="zh-CN" altLang="en-US" sz="5400">
                <a:ln w="9525">
                  <a:solidFill>
                    <a:schemeClr val="bg1"/>
                  </a:solidFill>
                  <a:prstDash val="solid"/>
                </a:ln>
                <a:solidFill>
                  <a:srgbClr val="174C8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929120" y="3705225"/>
            <a:ext cx="2687955" cy="645160"/>
            <a:chOff x="14422" y="8988"/>
            <a:chExt cx="4233" cy="1016"/>
          </a:xfrm>
        </p:grpSpPr>
        <p:sp>
          <p:nvSpPr>
            <p:cNvPr id="33" name="文本框 32"/>
            <p:cNvSpPr txBox="1"/>
            <p:nvPr>
              <p:custDataLst>
                <p:tags r:id="rId20"/>
              </p:custDataLst>
            </p:nvPr>
          </p:nvSpPr>
          <p:spPr>
            <a:xfrm>
              <a:off x="15069" y="9163"/>
              <a:ext cx="35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174C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</a:rPr>
                <a:t> </a:t>
              </a:r>
              <a:r>
                <a:rPr lang="zh-CN" altLang="en-US" dirty="0" err="1">
                  <a:solidFill>
                    <a:srgbClr val="174C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</a:rPr>
                <a:t>复原秘密</a:t>
              </a:r>
              <a:r>
                <a:rPr lang="en-US" altLang="zh-CN" dirty="0" err="1">
                  <a:solidFill>
                    <a:srgbClr val="174C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</a:rPr>
                <a:t>S</a:t>
              </a:r>
              <a:endParaRPr lang="en-US" altLang="zh-CN" dirty="0" err="1">
                <a:solidFill>
                  <a:srgbClr val="174C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1"/>
              </p:custDataLst>
            </p:nvPr>
          </p:nvSpPr>
          <p:spPr>
            <a:xfrm>
              <a:off x="14422" y="8988"/>
              <a:ext cx="12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174C8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sym typeface="+mn-ea"/>
                </a:rPr>
                <a:t>√</a:t>
              </a:r>
              <a:endParaRPr lang="en-US" altLang="zh-CN" sz="3600">
                <a:ln w="9525">
                  <a:solidFill>
                    <a:schemeClr val="bg1"/>
                  </a:solidFill>
                  <a:prstDash val="solid"/>
                </a:ln>
                <a:solidFill>
                  <a:srgbClr val="174C8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22"/>
            </p:custDataLst>
          </p:nvPr>
        </p:nvSpPr>
        <p:spPr>
          <a:xfrm>
            <a:off x="423545" y="4609465"/>
            <a:ext cx="11344910" cy="18542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p"/>
              <a:defRPr/>
            </a:pPr>
            <a:r>
              <a:rPr lang="zh-CN" altLang="en-US" sz="2400" kern="0" dirty="0">
                <a:solidFill>
                  <a:srgbClr val="17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lt"/>
              </a:rPr>
              <a:t>秘密共享是将秘密以适当的方式拆分，拆分后的每一个份额由不同的参与者管理。</a:t>
            </a:r>
            <a:endParaRPr lang="zh-CN" altLang="en-US" sz="2400" kern="0" dirty="0">
              <a:solidFill>
                <a:srgbClr val="174C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p"/>
              <a:defRPr/>
            </a:pPr>
            <a:r>
              <a:rPr lang="en-US" altLang="zh-CN" sz="2400" kern="0" dirty="0">
                <a:solidFill>
                  <a:srgbClr val="17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lt"/>
              </a:rPr>
              <a:t>(t,n)</a:t>
            </a:r>
            <a:r>
              <a:rPr lang="zh-CN" altLang="en-US" sz="2400" kern="0" dirty="0">
                <a:solidFill>
                  <a:srgbClr val="17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lt"/>
              </a:rPr>
              <a:t>门限</a:t>
            </a:r>
            <a:r>
              <a:rPr lang="en-US" altLang="zh-CN" sz="2400" kern="0" dirty="0">
                <a:solidFill>
                  <a:srgbClr val="17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lt"/>
              </a:rPr>
              <a:t>——</a:t>
            </a:r>
            <a:r>
              <a:rPr lang="zh-CN" altLang="en-US" sz="2400" kern="0" dirty="0">
                <a:solidFill>
                  <a:srgbClr val="174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lt"/>
              </a:rPr>
              <a:t>秘密s被分成n个部分，只有大于等于t个参与者所持有的秘密份额可以重构秘密s。</a:t>
            </a:r>
            <a:endParaRPr lang="zh-CN" altLang="en-US" sz="2400" kern="0" dirty="0">
              <a:solidFill>
                <a:srgbClr val="174C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p"/>
              <a:defRPr/>
            </a:pPr>
            <a:endParaRPr lang="zh-CN" altLang="en-US" sz="2400" kern="0" dirty="0">
              <a:solidFill>
                <a:srgbClr val="174C7F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23"/>
            </p:custDataLst>
          </p:nvPr>
        </p:nvSpPr>
        <p:spPr>
          <a:xfrm>
            <a:off x="318987" y="84844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研究现状</a:t>
            </a:r>
            <a:endParaRPr lang="zh-CN" altLang="en-US" sz="3200" dirty="0">
              <a:solidFill>
                <a:srgbClr val="174C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24"/>
            </p:custDataLst>
          </p:nvPr>
        </p:nvSpPr>
        <p:spPr>
          <a:xfrm>
            <a:off x="491841" y="1375295"/>
            <a:ext cx="1377315" cy="316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65" dirty="0">
                <a:solidFill>
                  <a:schemeClr val="l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Design Status</a:t>
            </a:r>
            <a:endParaRPr lang="en-US" altLang="zh-CN" sz="1465" dirty="0">
              <a:solidFill>
                <a:schemeClr val="lt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37" y="139000"/>
            <a:ext cx="12192000" cy="490220"/>
            <a:chOff x="-36" y="325"/>
            <a:chExt cx="18141" cy="772"/>
          </a:xfrm>
        </p:grpSpPr>
        <p:sp>
          <p:nvSpPr>
            <p:cNvPr id="16" name="文本占位符 25"/>
            <p:cNvSpPr>
              <a:spLocks noGrp="1"/>
            </p:cNvSpPr>
            <p:nvPr>
              <p:custDataLst>
                <p:tags r:id="rId25"/>
              </p:custDataLst>
            </p:nvPr>
          </p:nvSpPr>
          <p:spPr>
            <a:xfrm>
              <a:off x="-36" y="325"/>
              <a:ext cx="4537" cy="760"/>
            </a:xfrm>
            <a:prstGeom prst="rect">
              <a:avLst/>
            </a:prstGeom>
            <a:solidFill>
              <a:srgbClr val="174C80"/>
            </a:solidFill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研究思路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7" name="文本占位符 26"/>
            <p:cNvSpPr>
              <a:spLocks noGrp="1"/>
            </p:cNvSpPr>
            <p:nvPr>
              <p:custDataLst>
                <p:tags r:id="rId26"/>
              </p:custDataLst>
            </p:nvPr>
          </p:nvSpPr>
          <p:spPr>
            <a:xfrm>
              <a:off x="4499" y="325"/>
              <a:ext cx="4538" cy="767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74C8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作品设计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" name="文本占位符 28"/>
            <p:cNvSpPr>
              <a:spLocks noGrp="1"/>
            </p:cNvSpPr>
            <p:nvPr>
              <p:custDataLst>
                <p:tags r:id="rId27"/>
              </p:custDataLst>
            </p:nvPr>
          </p:nvSpPr>
          <p:spPr>
            <a:xfrm>
              <a:off x="9032" y="325"/>
              <a:ext cx="4538" cy="772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作品测试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占位符 28"/>
            <p:cNvSpPr>
              <a:spLocks noGrp="1"/>
            </p:cNvSpPr>
            <p:nvPr>
              <p:custDataLst>
                <p:tags r:id="rId28"/>
              </p:custDataLst>
            </p:nvPr>
          </p:nvSpPr>
          <p:spPr>
            <a:xfrm>
              <a:off x="13567" y="325"/>
              <a:ext cx="4538" cy="772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创新说明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2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40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8813"/>
            <a:ext cx="12192000" cy="13921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465320" y="2210492"/>
            <a:ext cx="393509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l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Part Two</a:t>
            </a:r>
            <a:endParaRPr lang="en-US" altLang="zh-CN" sz="7200" dirty="0">
              <a:solidFill>
                <a:schemeClr val="lt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09347" y="3565491"/>
            <a:ext cx="2352039" cy="1129409"/>
            <a:chOff x="382010" y="2731268"/>
            <a:chExt cx="1764030" cy="847057"/>
          </a:xfrm>
        </p:grpSpPr>
        <p:sp>
          <p:nvSpPr>
            <p:cNvPr id="34" name="矩形 33"/>
            <p:cNvSpPr/>
            <p:nvPr/>
          </p:nvSpPr>
          <p:spPr>
            <a:xfrm>
              <a:off x="382010" y="2731268"/>
              <a:ext cx="1764030" cy="5610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4265" dirty="0">
                  <a:solidFill>
                    <a:srgbClr val="174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作品设计</a:t>
              </a:r>
              <a:endParaRPr lang="zh-CN" altLang="en-US" sz="4265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4"/>
              </p:custDataLst>
            </p:nvPr>
          </p:nvSpPr>
          <p:spPr>
            <a:xfrm>
              <a:off x="412490" y="3233044"/>
              <a:ext cx="1456373" cy="3452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chemeClr val="dk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  <a:sym typeface="+mn-ea"/>
                </a:rPr>
                <a:t>work design</a:t>
              </a:r>
              <a:endParaRPr lang="en-US" altLang="zh-CN" sz="2400" dirty="0">
                <a:solidFill>
                  <a:srgbClr val="174C80"/>
                </a:solidFill>
                <a:latin typeface="Century Gothic" panose="020B0502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231013" y="3156612"/>
            <a:ext cx="283652" cy="60959"/>
            <a:chOff x="8136396" y="1704236"/>
            <a:chExt cx="366876" cy="78844"/>
          </a:xfrm>
          <a:solidFill>
            <a:schemeClr val="bg1">
              <a:alpha val="36000"/>
            </a:schemeClr>
          </a:solidFill>
        </p:grpSpPr>
        <p:sp>
          <p:nvSpPr>
            <p:cNvPr id="30" name="矩形 29"/>
            <p:cNvSpPr/>
            <p:nvPr>
              <p:custDataLst>
                <p:tags r:id="rId5"/>
              </p:custDataLst>
            </p:nvPr>
          </p:nvSpPr>
          <p:spPr>
            <a:xfrm>
              <a:off x="8136396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6"/>
              </p:custDataLst>
            </p:nvPr>
          </p:nvSpPr>
          <p:spPr>
            <a:xfrm>
              <a:off x="8280412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7"/>
              </p:custDataLst>
            </p:nvPr>
          </p:nvSpPr>
          <p:spPr>
            <a:xfrm>
              <a:off x="8424428" y="1704236"/>
              <a:ext cx="78844" cy="788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</a:endParaRPr>
            </a:p>
          </p:txBody>
        </p:sp>
      </p:grpSp>
      <p:sp>
        <p:nvSpPr>
          <p:cNvPr id="42" name="矩形 41"/>
          <p:cNvSpPr/>
          <p:nvPr>
            <p:custDataLst>
              <p:tags r:id="rId8"/>
            </p:custDataLst>
          </p:nvPr>
        </p:nvSpPr>
        <p:spPr>
          <a:xfrm>
            <a:off x="0" y="4811421"/>
            <a:ext cx="12192000" cy="71813"/>
          </a:xfrm>
          <a:prstGeom prst="rect">
            <a:avLst/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4"/>
          <p:cNvGrpSpPr/>
          <p:nvPr/>
        </p:nvGrpSpPr>
        <p:grpSpPr>
          <a:xfrm>
            <a:off x="-635" y="135467"/>
            <a:ext cx="12192000" cy="6587045"/>
            <a:chOff x="0" y="0"/>
            <a:chExt cx="24384000" cy="13174090"/>
          </a:xfrm>
        </p:grpSpPr>
        <p:sp>
          <p:nvSpPr>
            <p:cNvPr id="7" name="http://photo-static-api.fotomore.com/creative/vcg/400/version23/VCG41472309215.jpg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24384000" cy="13174090"/>
            </a:xfrm>
            <a:custGeom>
              <a:avLst/>
              <a:gdLst/>
              <a:ahLst/>
              <a:cxnLst/>
              <a:rect l="l" t="t" r="r" b="b"/>
              <a:pathLst>
                <a:path w="24384000" h="13174090">
                  <a:moveTo>
                    <a:pt x="0" y="0"/>
                  </a:moveTo>
                  <a:lnTo>
                    <a:pt x="24384000" y="0"/>
                  </a:lnTo>
                  <a:lnTo>
                    <a:pt x="24384000" y="13174090"/>
                  </a:lnTo>
                  <a:lnTo>
                    <a:pt x="0" y="1317409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722533"/>
            <a:ext cx="12192000" cy="353942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382645" y="1249680"/>
            <a:ext cx="2493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用户-浏览器阶段</a:t>
            </a:r>
            <a:endParaRPr lang="en-US" sz="2400" b="1" dirty="0" err="1">
              <a:solidFill>
                <a:srgbClr val="174C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67380" y="1203960"/>
            <a:ext cx="22567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网站服务器端</a:t>
            </a:r>
            <a:endParaRPr lang="en-US" sz="2400" b="1" dirty="0" err="1">
              <a:solidFill>
                <a:srgbClr val="174C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112060" y="2062480"/>
            <a:ext cx="914400" cy="4278630"/>
            <a:chOff x="11492" y="3311"/>
            <a:chExt cx="1440" cy="6738"/>
          </a:xfrm>
        </p:grpSpPr>
        <p:grpSp>
          <p:nvGrpSpPr>
            <p:cNvPr id="23" name="组合 22"/>
            <p:cNvGrpSpPr/>
            <p:nvPr/>
          </p:nvGrpSpPr>
          <p:grpSpPr>
            <a:xfrm>
              <a:off x="11492" y="3311"/>
              <a:ext cx="1440" cy="1729"/>
              <a:chOff x="11466" y="6163"/>
              <a:chExt cx="1440" cy="1729"/>
            </a:xfrm>
          </p:grpSpPr>
          <p:pic>
            <p:nvPicPr>
              <p:cNvPr id="10" name="图形 13" descr="Internet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66" y="6452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1712" y="6163"/>
                <a:ext cx="94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174C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网站</a:t>
                </a:r>
                <a:endPara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9" name="直接连接符 28"/>
            <p:cNvCxnSpPr/>
            <p:nvPr>
              <p:custDataLst>
                <p:tags r:id="rId7"/>
              </p:custDataLst>
            </p:nvPr>
          </p:nvCxnSpPr>
          <p:spPr>
            <a:xfrm>
              <a:off x="12219" y="4962"/>
              <a:ext cx="15" cy="5087"/>
            </a:xfrm>
            <a:prstGeom prst="line">
              <a:avLst/>
            </a:prstGeom>
            <a:ln w="38100" cmpd="sng">
              <a:solidFill>
                <a:srgbClr val="174C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9043370" y="1743710"/>
            <a:ext cx="1476375" cy="4587875"/>
            <a:chOff x="15443" y="2731"/>
            <a:chExt cx="2325" cy="7225"/>
          </a:xfrm>
        </p:grpSpPr>
        <p:cxnSp>
          <p:nvCxnSpPr>
            <p:cNvPr id="59" name="直接箭头连接符 58"/>
            <p:cNvCxnSpPr/>
            <p:nvPr>
              <p:custDataLst>
                <p:tags r:id="rId8"/>
              </p:custDataLst>
            </p:nvPr>
          </p:nvCxnSpPr>
          <p:spPr>
            <a:xfrm flipV="1">
              <a:off x="15477" y="3513"/>
              <a:ext cx="758" cy="729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>
              <p:custDataLst>
                <p:tags r:id="rId9"/>
              </p:custDataLst>
            </p:nvPr>
          </p:nvCxnSpPr>
          <p:spPr>
            <a:xfrm flipV="1">
              <a:off x="15477" y="3970"/>
              <a:ext cx="758" cy="272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>
              <p:custDataLst>
                <p:tags r:id="rId10"/>
              </p:custDataLst>
            </p:nvPr>
          </p:nvCxnSpPr>
          <p:spPr>
            <a:xfrm>
              <a:off x="15505" y="4213"/>
              <a:ext cx="781" cy="671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>
              <a:off x="15443" y="2731"/>
              <a:ext cx="2325" cy="7225"/>
              <a:chOff x="12898" y="2809"/>
              <a:chExt cx="2325" cy="7225"/>
            </a:xfrm>
          </p:grpSpPr>
          <p:cxnSp>
            <p:nvCxnSpPr>
              <p:cNvPr id="16" name="直接箭头连接符 15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12944" y="4283"/>
                <a:ext cx="814" cy="171"/>
              </a:xfrm>
              <a:prstGeom prst="straightConnector1">
                <a:avLst/>
              </a:prstGeom>
              <a:ln w="38100">
                <a:solidFill>
                  <a:srgbClr val="174C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组合 31"/>
              <p:cNvGrpSpPr/>
              <p:nvPr/>
            </p:nvGrpSpPr>
            <p:grpSpPr>
              <a:xfrm>
                <a:off x="12898" y="2809"/>
                <a:ext cx="2325" cy="7225"/>
                <a:chOff x="12898" y="2809"/>
                <a:chExt cx="2325" cy="7225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898" y="2809"/>
                  <a:ext cx="2325" cy="2421"/>
                  <a:chOff x="12872" y="5661"/>
                  <a:chExt cx="2325" cy="2421"/>
                </a:xfrm>
              </p:grpSpPr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13727" y="6191"/>
                    <a:ext cx="1012" cy="1891"/>
                    <a:chOff x="15507" y="5278"/>
                    <a:chExt cx="1012" cy="1891"/>
                  </a:xfrm>
                </p:grpSpPr>
                <p:pic>
                  <p:nvPicPr>
                    <p:cNvPr id="12" name="图片 11" descr="hdd-stack"/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507" y="5278"/>
                      <a:ext cx="998" cy="9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" name="图片 12" descr="hdd-stack"/>
                    <p:cNvPicPr>
                      <a:picLocks noChangeAspect="1"/>
                    </p:cNvPicPr>
                    <p:nvPr>
                      <p:custDataLst>
                        <p:tags r:id="rId14"/>
                      </p:custDataLst>
                    </p:nvPr>
                  </p:nvPicPr>
                  <p:blipFill>
                    <a:blip r:embed="rId12">
                      <a:extLs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521" y="6171"/>
                      <a:ext cx="998" cy="99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1" name="文本框 20"/>
                  <p:cNvSpPr txBox="1"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12872" y="5661"/>
                    <a:ext cx="2325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400" dirty="0">
                        <a:solidFill>
                          <a:srgbClr val="174C7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网站服务器集群</a:t>
                    </a:r>
                    <a:endParaRPr lang="zh-CN" altLang="en-US" sz="1400" dirty="0">
                      <a:solidFill>
                        <a:srgbClr val="174C7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30" name="直接连接符 29"/>
                <p:cNvCxnSpPr/>
                <p:nvPr>
                  <p:custDataLst>
                    <p:tags r:id="rId16"/>
                  </p:custDataLst>
                </p:nvPr>
              </p:nvCxnSpPr>
              <p:spPr>
                <a:xfrm flipH="1">
                  <a:off x="14240" y="5312"/>
                  <a:ext cx="18" cy="4722"/>
                </a:xfrm>
                <a:prstGeom prst="line">
                  <a:avLst/>
                </a:prstGeom>
                <a:ln w="38100" cmpd="sng">
                  <a:solidFill>
                    <a:srgbClr val="174C8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33" name="直接连接符 32"/>
          <p:cNvCxnSpPr/>
          <p:nvPr>
            <p:custDataLst>
              <p:tags r:id="rId17"/>
            </p:custDataLst>
          </p:nvPr>
        </p:nvCxnSpPr>
        <p:spPr>
          <a:xfrm>
            <a:off x="7090410" y="1203960"/>
            <a:ext cx="23495" cy="5387340"/>
          </a:xfrm>
          <a:prstGeom prst="line">
            <a:avLst/>
          </a:prstGeom>
          <a:ln w="25400">
            <a:solidFill>
              <a:srgbClr val="174C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2888145" y="3437892"/>
            <a:ext cx="5707408" cy="369229"/>
            <a:chOff x="2466" y="5927"/>
            <a:chExt cx="4971" cy="544"/>
          </a:xfrm>
        </p:grpSpPr>
        <p:cxnSp>
          <p:nvCxnSpPr>
            <p:cNvPr id="35" name="直接箭头连接符 34"/>
            <p:cNvCxnSpPr/>
            <p:nvPr>
              <p:custDataLst>
                <p:tags r:id="rId18"/>
              </p:custDataLst>
            </p:nvPr>
          </p:nvCxnSpPr>
          <p:spPr>
            <a:xfrm>
              <a:off x="2466" y="6193"/>
              <a:ext cx="4971" cy="0"/>
            </a:xfrm>
            <a:prstGeom prst="straightConnector1">
              <a:avLst/>
            </a:prstGeom>
            <a:ln w="9525" cap="flat" cmpd="sng" algn="ctr">
              <a:solidFill>
                <a:srgbClr val="1B476C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>
              <p:custDataLst>
                <p:tags r:id="rId19"/>
              </p:custDataLst>
            </p:nvPr>
          </p:nvSpPr>
          <p:spPr>
            <a:xfrm>
              <a:off x="5664" y="5927"/>
              <a:ext cx="966" cy="544"/>
            </a:xfrm>
            <a:prstGeom prst="rect">
              <a:avLst/>
            </a:prstGeom>
            <a:solidFill>
              <a:srgbClr val="FBFBF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完整密码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95837" y="3505200"/>
            <a:ext cx="1299611" cy="553720"/>
            <a:chOff x="2376" y="5773"/>
            <a:chExt cx="1905" cy="872"/>
          </a:xfrm>
        </p:grpSpPr>
        <p:cxnSp>
          <p:nvCxnSpPr>
            <p:cNvPr id="39" name="直接箭头连接符 38"/>
            <p:cNvCxnSpPr/>
            <p:nvPr>
              <p:custDataLst>
                <p:tags r:id="rId20"/>
              </p:custDataLst>
            </p:nvPr>
          </p:nvCxnSpPr>
          <p:spPr>
            <a:xfrm>
              <a:off x="2376" y="6167"/>
              <a:ext cx="1905" cy="8"/>
            </a:xfrm>
            <a:prstGeom prst="straightConnector1">
              <a:avLst/>
            </a:prstGeom>
            <a:ln w="9525" cap="flat" cmpd="sng" algn="ctr">
              <a:solidFill>
                <a:srgbClr val="385E7E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>
              <p:custDataLst>
                <p:tags r:id="rId21"/>
              </p:custDataLst>
            </p:nvPr>
          </p:nvSpPr>
          <p:spPr>
            <a:xfrm>
              <a:off x="3082" y="5773"/>
              <a:ext cx="708" cy="872"/>
            </a:xfrm>
            <a:prstGeom prst="rect">
              <a:avLst/>
            </a:prstGeom>
            <a:solidFill>
              <a:srgbClr val="F3F3F3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秘密共享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8" name="直接连接符 57"/>
          <p:cNvCxnSpPr/>
          <p:nvPr>
            <p:custDataLst>
              <p:tags r:id="rId22"/>
            </p:custDataLst>
          </p:nvPr>
        </p:nvCxnSpPr>
        <p:spPr>
          <a:xfrm>
            <a:off x="383540" y="4822825"/>
            <a:ext cx="11451590" cy="0"/>
          </a:xfrm>
          <a:prstGeom prst="line">
            <a:avLst/>
          </a:prstGeom>
          <a:ln w="25400">
            <a:solidFill>
              <a:srgbClr val="174C8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>
            <p:custDataLst>
              <p:tags r:id="rId23"/>
            </p:custDataLst>
          </p:nvPr>
        </p:nvSpPr>
        <p:spPr>
          <a:xfrm>
            <a:off x="570230" y="4271645"/>
            <a:ext cx="932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2400" b="1" dirty="0">
              <a:solidFill>
                <a:srgbClr val="17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>
            <p:custDataLst>
              <p:tags r:id="rId24"/>
            </p:custDataLst>
          </p:nvPr>
        </p:nvSpPr>
        <p:spPr>
          <a:xfrm>
            <a:off x="565150" y="4904105"/>
            <a:ext cx="937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400" b="1" dirty="0">
              <a:solidFill>
                <a:srgbClr val="17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723640" y="1755775"/>
            <a:ext cx="1703705" cy="4576445"/>
            <a:chOff x="4553" y="2765"/>
            <a:chExt cx="2683" cy="7207"/>
          </a:xfrm>
        </p:grpSpPr>
        <p:grpSp>
          <p:nvGrpSpPr>
            <p:cNvPr id="73" name="组合 72"/>
            <p:cNvGrpSpPr/>
            <p:nvPr/>
          </p:nvGrpSpPr>
          <p:grpSpPr>
            <a:xfrm>
              <a:off x="4553" y="2765"/>
              <a:ext cx="2683" cy="1657"/>
              <a:chOff x="3749" y="6191"/>
              <a:chExt cx="2683" cy="1657"/>
            </a:xfrm>
          </p:grpSpPr>
          <p:sp>
            <p:nvSpPr>
              <p:cNvPr id="74" name="文本框 73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3749" y="6191"/>
                <a:ext cx="268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174C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第三方云存储平台</a:t>
                </a:r>
                <a:endPara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76" name="图片 75" descr="cloud-arrow-up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479" y="6626"/>
                <a:ext cx="1222" cy="1222"/>
              </a:xfrm>
              <a:prstGeom prst="rect">
                <a:avLst/>
              </a:prstGeom>
            </p:spPr>
          </p:pic>
        </p:grpSp>
        <p:cxnSp>
          <p:nvCxnSpPr>
            <p:cNvPr id="48" name="直接连接符 47"/>
            <p:cNvCxnSpPr/>
            <p:nvPr>
              <p:custDataLst>
                <p:tags r:id="rId29"/>
              </p:custDataLst>
            </p:nvPr>
          </p:nvCxnSpPr>
          <p:spPr>
            <a:xfrm>
              <a:off x="5902" y="4371"/>
              <a:ext cx="20" cy="5601"/>
            </a:xfrm>
            <a:prstGeom prst="line">
              <a:avLst/>
            </a:prstGeom>
            <a:ln w="38100" cmpd="sng">
              <a:solidFill>
                <a:srgbClr val="174C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2342515" y="2415540"/>
            <a:ext cx="1080135" cy="1064260"/>
            <a:chOff x="1432" y="7131"/>
            <a:chExt cx="1701" cy="1676"/>
          </a:xfrm>
        </p:grpSpPr>
        <p:sp>
          <p:nvSpPr>
            <p:cNvPr id="62" name="文本框 61"/>
            <p:cNvSpPr txBox="1"/>
            <p:nvPr>
              <p:custDataLst>
                <p:tags r:id="rId30"/>
              </p:custDataLst>
            </p:nvPr>
          </p:nvSpPr>
          <p:spPr>
            <a:xfrm>
              <a:off x="1432" y="7131"/>
              <a:ext cx="170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本地计算机</a:t>
              </a:r>
              <a:endParaRPr lang="zh-CN" altLang="en-US" sz="1400" dirty="0">
                <a:solidFill>
                  <a:srgbClr val="17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3" name="图形 4" descr="笔记本电脑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84" y="7409"/>
              <a:ext cx="1398" cy="1398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>
            <p:custDataLst>
              <p:tags r:id="rId34"/>
            </p:custDataLst>
          </p:nvPr>
        </p:nvCxnSpPr>
        <p:spPr>
          <a:xfrm flipH="1">
            <a:off x="2868295" y="3394075"/>
            <a:ext cx="9525" cy="2947670"/>
          </a:xfrm>
          <a:prstGeom prst="line">
            <a:avLst/>
          </a:prstGeom>
          <a:ln w="38100" cmpd="sng">
            <a:solidFill>
              <a:srgbClr val="174C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727700" y="1976755"/>
            <a:ext cx="943610" cy="1325245"/>
            <a:chOff x="9928" y="4421"/>
            <a:chExt cx="1486" cy="2087"/>
          </a:xfrm>
        </p:grpSpPr>
        <p:grpSp>
          <p:nvGrpSpPr>
            <p:cNvPr id="61" name="组合 60"/>
            <p:cNvGrpSpPr/>
            <p:nvPr/>
          </p:nvGrpSpPr>
          <p:grpSpPr>
            <a:xfrm>
              <a:off x="9928" y="4959"/>
              <a:ext cx="1486" cy="1549"/>
              <a:chOff x="1401" y="4673"/>
              <a:chExt cx="1793" cy="1869"/>
            </a:xfrm>
          </p:grpSpPr>
          <p:pic>
            <p:nvPicPr>
              <p:cNvPr id="5" name="图片 4" descr="cloud"/>
              <p:cNvPicPr>
                <a:picLocks noChangeAspect="1"/>
              </p:cNvPicPr>
              <p:nvPr>
                <p:custDataLst>
                  <p:tags r:id="rId35"/>
                </p:custDataLst>
              </p:nvPr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2342" y="4673"/>
                <a:ext cx="853" cy="853"/>
              </a:xfrm>
              <a:prstGeom prst="rect">
                <a:avLst/>
              </a:prstGeom>
            </p:spPr>
          </p:pic>
          <p:pic>
            <p:nvPicPr>
              <p:cNvPr id="8" name="图片 7" descr="browser-chrome"/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39"/>
              <a:stretch>
                <a:fillRect/>
              </a:stretch>
            </p:blipFill>
            <p:spPr>
              <a:xfrm>
                <a:off x="1401" y="5526"/>
                <a:ext cx="1017" cy="1017"/>
              </a:xfrm>
              <a:prstGeom prst="rect">
                <a:avLst/>
              </a:prstGeom>
            </p:spPr>
          </p:pic>
          <p:sp>
            <p:nvSpPr>
              <p:cNvPr id="64" name="圆角右箭头 63"/>
              <p:cNvSpPr/>
              <p:nvPr>
                <p:custDataLst>
                  <p:tags r:id="rId40"/>
                </p:custDataLst>
              </p:nvPr>
            </p:nvSpPr>
            <p:spPr>
              <a:xfrm rot="21180000">
                <a:off x="1655" y="4882"/>
                <a:ext cx="687" cy="518"/>
              </a:xfrm>
              <a:prstGeom prst="bentArrow">
                <a:avLst>
                  <a:gd name="adj1" fmla="val 25000"/>
                  <a:gd name="adj2" fmla="val 19420"/>
                  <a:gd name="adj3" fmla="val 25000"/>
                  <a:gd name="adj4" fmla="val 93079"/>
                </a:avLst>
              </a:prstGeom>
              <a:solidFill>
                <a:srgbClr val="174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圆角右箭头 64"/>
              <p:cNvSpPr/>
              <p:nvPr>
                <p:custDataLst>
                  <p:tags r:id="rId41"/>
                </p:custDataLst>
              </p:nvPr>
            </p:nvSpPr>
            <p:spPr>
              <a:xfrm rot="9840000">
                <a:off x="2467" y="5525"/>
                <a:ext cx="680" cy="443"/>
              </a:xfrm>
              <a:prstGeom prst="bentArrow">
                <a:avLst>
                  <a:gd name="adj1" fmla="val 25000"/>
                  <a:gd name="adj2" fmla="val 19420"/>
                  <a:gd name="adj3" fmla="val 25000"/>
                  <a:gd name="adj4" fmla="val 93079"/>
                </a:avLst>
              </a:prstGeom>
              <a:solidFill>
                <a:srgbClr val="174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文本框 8"/>
            <p:cNvSpPr txBox="1"/>
            <p:nvPr>
              <p:custDataLst>
                <p:tags r:id="rId42"/>
              </p:custDataLst>
            </p:nvPr>
          </p:nvSpPr>
          <p:spPr>
            <a:xfrm>
              <a:off x="10105" y="4421"/>
              <a:ext cx="11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浏览器</a:t>
              </a:r>
              <a:endParaRPr lang="zh-CN" altLang="en-US" sz="1400" dirty="0">
                <a:solidFill>
                  <a:srgbClr val="174C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/>
          <p:nvPr>
            <p:custDataLst>
              <p:tags r:id="rId43"/>
            </p:custDataLst>
          </p:nvPr>
        </p:nvCxnSpPr>
        <p:spPr>
          <a:xfrm flipH="1">
            <a:off x="6214110" y="3395345"/>
            <a:ext cx="9525" cy="2926080"/>
          </a:xfrm>
          <a:prstGeom prst="line">
            <a:avLst/>
          </a:prstGeom>
          <a:ln w="38100" cmpd="sng">
            <a:solidFill>
              <a:srgbClr val="174C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2887980" y="4363720"/>
            <a:ext cx="1693545" cy="368300"/>
            <a:chOff x="2436" y="5519"/>
            <a:chExt cx="2437" cy="580"/>
          </a:xfrm>
        </p:grpSpPr>
        <p:cxnSp>
          <p:nvCxnSpPr>
            <p:cNvPr id="106" name="直接箭头连接符 105"/>
            <p:cNvCxnSpPr/>
            <p:nvPr>
              <p:custDataLst>
                <p:tags r:id="rId44"/>
              </p:custDataLst>
            </p:nvPr>
          </p:nvCxnSpPr>
          <p:spPr>
            <a:xfrm flipV="1">
              <a:off x="2436" y="5758"/>
              <a:ext cx="2437" cy="23"/>
            </a:xfrm>
            <a:prstGeom prst="straightConnector1">
              <a:avLst/>
            </a:prstGeom>
            <a:ln w="9525" cap="flat" cmpd="sng" algn="ctr">
              <a:solidFill>
                <a:srgbClr val="385E7E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1" name="文本框 110"/>
            <p:cNvSpPr txBox="1"/>
            <p:nvPr>
              <p:custDataLst>
                <p:tags r:id="rId45"/>
              </p:custDataLst>
            </p:nvPr>
          </p:nvSpPr>
          <p:spPr>
            <a:xfrm>
              <a:off x="2744" y="5519"/>
              <a:ext cx="1724" cy="580"/>
            </a:xfrm>
            <a:prstGeom prst="rect">
              <a:avLst/>
            </a:prstGeom>
            <a:solidFill>
              <a:srgbClr val="F8F8F8"/>
            </a:solidFill>
          </p:spPr>
          <p:txBody>
            <a:bodyPr wrap="square" rIns="0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秘密份额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882265" y="4053840"/>
            <a:ext cx="3326765" cy="368300"/>
            <a:chOff x="2436" y="5936"/>
            <a:chExt cx="4876" cy="580"/>
          </a:xfrm>
        </p:grpSpPr>
        <p:cxnSp>
          <p:nvCxnSpPr>
            <p:cNvPr id="107" name="直接箭头连接符 106"/>
            <p:cNvCxnSpPr/>
            <p:nvPr>
              <p:custDataLst>
                <p:tags r:id="rId46"/>
              </p:custDataLst>
            </p:nvPr>
          </p:nvCxnSpPr>
          <p:spPr>
            <a:xfrm flipV="1">
              <a:off x="2436" y="6174"/>
              <a:ext cx="4876" cy="3"/>
            </a:xfrm>
            <a:prstGeom prst="straightConnector1">
              <a:avLst/>
            </a:prstGeom>
            <a:ln w="9525" cap="flat" cmpd="sng" algn="ctr">
              <a:solidFill>
                <a:srgbClr val="385E7E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>
              <p:custDataLst>
                <p:tags r:id="rId47"/>
              </p:custDataLst>
            </p:nvPr>
          </p:nvSpPr>
          <p:spPr>
            <a:xfrm>
              <a:off x="5086" y="5936"/>
              <a:ext cx="1738" cy="580"/>
            </a:xfrm>
            <a:prstGeom prst="rect">
              <a:avLst/>
            </a:prstGeom>
            <a:solidFill>
              <a:srgbClr val="FCFDFD"/>
            </a:solidFill>
          </p:spPr>
          <p:txBody>
            <a:bodyPr wrap="square" rIns="0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秘密份额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1593850" y="3677920"/>
            <a:ext cx="1283970" cy="433070"/>
            <a:chOff x="417" y="5150"/>
            <a:chExt cx="2022" cy="682"/>
          </a:xfrm>
        </p:grpSpPr>
        <p:grpSp>
          <p:nvGrpSpPr>
            <p:cNvPr id="119" name="组合 118"/>
            <p:cNvGrpSpPr/>
            <p:nvPr/>
          </p:nvGrpSpPr>
          <p:grpSpPr>
            <a:xfrm>
              <a:off x="1563" y="5150"/>
              <a:ext cx="876" cy="682"/>
              <a:chOff x="1563" y="5150"/>
              <a:chExt cx="876" cy="682"/>
            </a:xfrm>
          </p:grpSpPr>
          <p:cxnSp>
            <p:nvCxnSpPr>
              <p:cNvPr id="116" name="直接连接符 115"/>
              <p:cNvCxnSpPr/>
              <p:nvPr>
                <p:custDataLst>
                  <p:tags r:id="rId48"/>
                </p:custDataLst>
              </p:nvPr>
            </p:nvCxnSpPr>
            <p:spPr>
              <a:xfrm>
                <a:off x="1564" y="5150"/>
                <a:ext cx="860" cy="5"/>
              </a:xfrm>
              <a:prstGeom prst="line">
                <a:avLst/>
              </a:prstGeom>
              <a:ln w="9525">
                <a:solidFill>
                  <a:srgbClr val="385E7E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>
                <p:custDataLst>
                  <p:tags r:id="rId49"/>
                </p:custDataLst>
              </p:nvPr>
            </p:nvCxnSpPr>
            <p:spPr>
              <a:xfrm flipH="1">
                <a:off x="1569" y="5164"/>
                <a:ext cx="8" cy="668"/>
              </a:xfrm>
              <a:prstGeom prst="line">
                <a:avLst/>
              </a:prstGeom>
              <a:ln w="9525">
                <a:solidFill>
                  <a:srgbClr val="385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/>
              <p:cNvCxnSpPr/>
              <p:nvPr>
                <p:custDataLst>
                  <p:tags r:id="rId50"/>
                </p:custDataLst>
              </p:nvPr>
            </p:nvCxnSpPr>
            <p:spPr>
              <a:xfrm>
                <a:off x="1563" y="5832"/>
                <a:ext cx="876" cy="0"/>
              </a:xfrm>
              <a:prstGeom prst="straightConnector1">
                <a:avLst/>
              </a:prstGeom>
              <a:ln w="9525" cap="flat" cmpd="sng" algn="ctr">
                <a:solidFill>
                  <a:srgbClr val="385E7E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20" name="文本框 119"/>
            <p:cNvSpPr txBox="1"/>
            <p:nvPr>
              <p:custDataLst>
                <p:tags r:id="rId51"/>
              </p:custDataLst>
            </p:nvPr>
          </p:nvSpPr>
          <p:spPr>
            <a:xfrm>
              <a:off x="417" y="5272"/>
              <a:ext cx="1777" cy="470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36195" tIns="0" rIns="0" rtlCol="0">
              <a:no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秘密份额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 rot="10800000">
            <a:off x="2877820" y="4940935"/>
            <a:ext cx="3342640" cy="368300"/>
            <a:chOff x="2179" y="5909"/>
            <a:chExt cx="4919" cy="580"/>
          </a:xfrm>
        </p:grpSpPr>
        <p:cxnSp>
          <p:nvCxnSpPr>
            <p:cNvPr id="125" name="直接箭头连接符 124"/>
            <p:cNvCxnSpPr/>
            <p:nvPr>
              <p:custDataLst>
                <p:tags r:id="rId52"/>
              </p:custDataLst>
            </p:nvPr>
          </p:nvCxnSpPr>
          <p:spPr>
            <a:xfrm>
              <a:off x="2179" y="6184"/>
              <a:ext cx="4919" cy="0"/>
            </a:xfrm>
            <a:prstGeom prst="straightConnector1">
              <a:avLst/>
            </a:prstGeom>
            <a:ln w="9525" cap="flat" cmpd="sng" algn="ctr">
              <a:solidFill>
                <a:srgbClr val="385E7E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6" name="文本框 125"/>
            <p:cNvSpPr txBox="1"/>
            <p:nvPr>
              <p:custDataLst>
                <p:tags r:id="rId53"/>
              </p:custDataLst>
            </p:nvPr>
          </p:nvSpPr>
          <p:spPr>
            <a:xfrm rot="10800000">
              <a:off x="4850" y="5909"/>
              <a:ext cx="1862" cy="580"/>
            </a:xfrm>
            <a:prstGeom prst="rect">
              <a:avLst/>
            </a:prstGeom>
            <a:solidFill>
              <a:srgbClr val="F3F3F3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秘密份额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1198880" y="5236210"/>
            <a:ext cx="1689735" cy="755015"/>
            <a:chOff x="-299" y="5149"/>
            <a:chExt cx="2661" cy="1189"/>
          </a:xfrm>
        </p:grpSpPr>
        <p:grpSp>
          <p:nvGrpSpPr>
            <p:cNvPr id="128" name="组合 127"/>
            <p:cNvGrpSpPr/>
            <p:nvPr/>
          </p:nvGrpSpPr>
          <p:grpSpPr>
            <a:xfrm>
              <a:off x="1564" y="5149"/>
              <a:ext cx="798" cy="1189"/>
              <a:chOff x="1564" y="5149"/>
              <a:chExt cx="798" cy="1189"/>
            </a:xfrm>
          </p:grpSpPr>
          <p:cxnSp>
            <p:nvCxnSpPr>
              <p:cNvPr id="129" name="直接连接符 128"/>
              <p:cNvCxnSpPr/>
              <p:nvPr>
                <p:custDataLst>
                  <p:tags r:id="rId54"/>
                </p:custDataLst>
              </p:nvPr>
            </p:nvCxnSpPr>
            <p:spPr>
              <a:xfrm>
                <a:off x="1570" y="5161"/>
                <a:ext cx="792" cy="0"/>
              </a:xfrm>
              <a:prstGeom prst="line">
                <a:avLst/>
              </a:prstGeom>
              <a:ln w="9525">
                <a:solidFill>
                  <a:srgbClr val="385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>
                <p:custDataLst>
                  <p:tags r:id="rId55"/>
                </p:custDataLst>
              </p:nvPr>
            </p:nvCxnSpPr>
            <p:spPr>
              <a:xfrm flipH="1">
                <a:off x="1569" y="5149"/>
                <a:ext cx="1" cy="1187"/>
              </a:xfrm>
              <a:prstGeom prst="line">
                <a:avLst/>
              </a:prstGeom>
              <a:ln w="9525">
                <a:solidFill>
                  <a:srgbClr val="385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箭头连接符 130"/>
              <p:cNvCxnSpPr/>
              <p:nvPr>
                <p:custDataLst>
                  <p:tags r:id="rId56"/>
                </p:custDataLst>
              </p:nvPr>
            </p:nvCxnSpPr>
            <p:spPr>
              <a:xfrm flipV="1">
                <a:off x="1564" y="6333"/>
                <a:ext cx="730" cy="5"/>
              </a:xfrm>
              <a:prstGeom prst="straightConnector1">
                <a:avLst/>
              </a:prstGeom>
              <a:ln w="9525" cap="flat" cmpd="sng" algn="ctr">
                <a:solidFill>
                  <a:srgbClr val="385E7E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32" name="文本框 131"/>
            <p:cNvSpPr txBox="1"/>
            <p:nvPr>
              <p:custDataLst>
                <p:tags r:id="rId57"/>
              </p:custDataLst>
            </p:nvPr>
          </p:nvSpPr>
          <p:spPr>
            <a:xfrm>
              <a:off x="-299" y="5264"/>
              <a:ext cx="2399" cy="101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rIns="0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秘密份额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复原完整密码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8268270" y="5716905"/>
            <a:ext cx="624840" cy="62484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2889474" y="5832475"/>
            <a:ext cx="5378314" cy="368354"/>
            <a:chOff x="2456" y="5927"/>
            <a:chExt cx="5079" cy="509"/>
          </a:xfrm>
        </p:grpSpPr>
        <p:cxnSp>
          <p:nvCxnSpPr>
            <p:cNvPr id="53" name="直接箭头连接符 52"/>
            <p:cNvCxnSpPr>
              <a:endCxn id="49" idx="2"/>
            </p:cNvCxnSpPr>
            <p:nvPr>
              <p:custDataLst>
                <p:tags r:id="rId58"/>
              </p:custDataLst>
            </p:nvPr>
          </p:nvCxnSpPr>
          <p:spPr>
            <a:xfrm>
              <a:off x="2456" y="6177"/>
              <a:ext cx="5079" cy="22"/>
            </a:xfrm>
            <a:prstGeom prst="straightConnector1">
              <a:avLst/>
            </a:prstGeom>
            <a:ln w="9525" cap="flat" cmpd="sng" algn="ctr">
              <a:solidFill>
                <a:srgbClr val="385E7E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>
              <p:custDataLst>
                <p:tags r:id="rId59"/>
              </p:custDataLst>
            </p:nvPr>
          </p:nvSpPr>
          <p:spPr>
            <a:xfrm>
              <a:off x="5871" y="5927"/>
              <a:ext cx="1075" cy="509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完整密码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10800000">
            <a:off x="8871025" y="5741035"/>
            <a:ext cx="995345" cy="553720"/>
            <a:chOff x="2823" y="5773"/>
            <a:chExt cx="1459" cy="872"/>
          </a:xfrm>
        </p:grpSpPr>
        <p:cxnSp>
          <p:nvCxnSpPr>
            <p:cNvPr id="56" name="直接箭头连接符 55"/>
            <p:cNvCxnSpPr/>
            <p:nvPr>
              <p:custDataLst>
                <p:tags r:id="rId60"/>
              </p:custDataLst>
            </p:nvPr>
          </p:nvCxnSpPr>
          <p:spPr>
            <a:xfrm flipV="1">
              <a:off x="2823" y="6175"/>
              <a:ext cx="1459" cy="6"/>
            </a:xfrm>
            <a:prstGeom prst="straightConnector1">
              <a:avLst/>
            </a:prstGeom>
            <a:ln w="9525" cap="flat" cmpd="sng" algn="ctr">
              <a:solidFill>
                <a:srgbClr val="385E7E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>
              <p:custDataLst>
                <p:tags r:id="rId61"/>
              </p:custDataLst>
            </p:nvPr>
          </p:nvSpPr>
          <p:spPr>
            <a:xfrm rot="10800000">
              <a:off x="3082" y="5773"/>
              <a:ext cx="708" cy="872"/>
            </a:xfrm>
            <a:prstGeom prst="rect">
              <a:avLst/>
            </a:prstGeom>
            <a:solidFill>
              <a:srgbClr val="F3F3F3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秘密恢复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29540" y="2112550"/>
            <a:ext cx="1858645" cy="957018"/>
            <a:chOff x="2102" y="3278"/>
            <a:chExt cx="6091" cy="2670"/>
          </a:xfrm>
          <a:noFill/>
        </p:grpSpPr>
        <p:sp>
          <p:nvSpPr>
            <p:cNvPr id="85" name="矩形: 圆角 10"/>
            <p:cNvSpPr/>
            <p:nvPr>
              <p:custDataLst>
                <p:tags r:id="rId62"/>
              </p:custDataLst>
            </p:nvPr>
          </p:nvSpPr>
          <p:spPr>
            <a:xfrm>
              <a:off x="2102" y="3278"/>
              <a:ext cx="6091" cy="2670"/>
            </a:xfrm>
            <a:prstGeom prst="roundRect">
              <a:avLst>
                <a:gd name="adj" fmla="val 10733"/>
              </a:avLst>
            </a:prstGeom>
            <a:grpFill/>
            <a:ln>
              <a:solidFill>
                <a:srgbClr val="174C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>
              <p:custDataLst>
                <p:tags r:id="rId63"/>
              </p:custDataLst>
            </p:nvPr>
          </p:nvSpPr>
          <p:spPr>
            <a:xfrm>
              <a:off x="2299" y="3488"/>
              <a:ext cx="5613" cy="219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使用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ABY</a:t>
              </a:r>
              <a:r>
                <a:rPr lang="en-US" altLang="zh-CN" sz="1600" b="1" baseline="300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3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协议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实现三方模型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10220344" y="866775"/>
            <a:ext cx="1756989" cy="726490"/>
            <a:chOff x="2680" y="3278"/>
            <a:chExt cx="5232" cy="2027"/>
          </a:xfrm>
          <a:noFill/>
        </p:grpSpPr>
        <p:sp>
          <p:nvSpPr>
            <p:cNvPr id="91" name="矩形: 圆角 10"/>
            <p:cNvSpPr/>
            <p:nvPr>
              <p:custDataLst>
                <p:tags r:id="rId64"/>
              </p:custDataLst>
            </p:nvPr>
          </p:nvSpPr>
          <p:spPr>
            <a:xfrm>
              <a:off x="2710" y="3278"/>
              <a:ext cx="5202" cy="2027"/>
            </a:xfrm>
            <a:prstGeom prst="roundRect">
              <a:avLst>
                <a:gd name="adj" fmla="val 10733"/>
              </a:avLst>
            </a:prstGeom>
            <a:grpFill/>
            <a:ln>
              <a:solidFill>
                <a:srgbClr val="174C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>
              <p:custDataLst>
                <p:tags r:id="rId65"/>
              </p:custDataLst>
            </p:nvPr>
          </p:nvSpPr>
          <p:spPr>
            <a:xfrm>
              <a:off x="2680" y="3595"/>
              <a:ext cx="5206" cy="116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使用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Shamir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协议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18" name="矩形 17"/>
          <p:cNvSpPr/>
          <p:nvPr>
            <p:custDataLst>
              <p:tags r:id="rId66"/>
            </p:custDataLst>
          </p:nvPr>
        </p:nvSpPr>
        <p:spPr>
          <a:xfrm>
            <a:off x="309362" y="74256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7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总体设计</a:t>
            </a:r>
            <a:endParaRPr lang="zh-CN" altLang="en-US" sz="3200" dirty="0">
              <a:solidFill>
                <a:srgbClr val="174C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67"/>
            </p:custDataLst>
          </p:nvPr>
        </p:nvSpPr>
        <p:spPr>
          <a:xfrm>
            <a:off x="453341" y="1279045"/>
            <a:ext cx="1483098" cy="3177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65" dirty="0">
                <a:solidFill>
                  <a:schemeClr val="l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Overall design</a:t>
            </a:r>
            <a:endParaRPr lang="en-US" altLang="zh-CN" sz="1465" dirty="0">
              <a:solidFill>
                <a:schemeClr val="lt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7" y="139000"/>
            <a:ext cx="12192000" cy="490220"/>
            <a:chOff x="-36" y="325"/>
            <a:chExt cx="18141" cy="772"/>
          </a:xfrm>
        </p:grpSpPr>
        <p:sp>
          <p:nvSpPr>
            <p:cNvPr id="28" name="文本占位符 25"/>
            <p:cNvSpPr>
              <a:spLocks noGrp="1"/>
            </p:cNvSpPr>
            <p:nvPr>
              <p:custDataLst>
                <p:tags r:id="rId68"/>
              </p:custDataLst>
            </p:nvPr>
          </p:nvSpPr>
          <p:spPr>
            <a:xfrm>
              <a:off x="-36" y="325"/>
              <a:ext cx="4537" cy="760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研究思路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1" name="文本占位符 26"/>
            <p:cNvSpPr>
              <a:spLocks noGrp="1"/>
            </p:cNvSpPr>
            <p:nvPr>
              <p:custDataLst>
                <p:tags r:id="rId69"/>
              </p:custDataLst>
            </p:nvPr>
          </p:nvSpPr>
          <p:spPr>
            <a:xfrm>
              <a:off x="4499" y="325"/>
              <a:ext cx="4538" cy="767"/>
            </a:xfrm>
            <a:prstGeom prst="rect">
              <a:avLst/>
            </a:prstGeom>
            <a:solidFill>
              <a:srgbClr val="174C80"/>
            </a:solidFill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作品设计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2" name="文本占位符 28"/>
            <p:cNvSpPr>
              <a:spLocks noGrp="1"/>
            </p:cNvSpPr>
            <p:nvPr>
              <p:custDataLst>
                <p:tags r:id="rId70"/>
              </p:custDataLst>
            </p:nvPr>
          </p:nvSpPr>
          <p:spPr>
            <a:xfrm>
              <a:off x="9032" y="325"/>
              <a:ext cx="4538" cy="772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作品测试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占位符 28"/>
            <p:cNvSpPr>
              <a:spLocks noGrp="1"/>
            </p:cNvSpPr>
            <p:nvPr>
              <p:custDataLst>
                <p:tags r:id="rId71"/>
              </p:custDataLst>
            </p:nvPr>
          </p:nvSpPr>
          <p:spPr>
            <a:xfrm>
              <a:off x="13567" y="325"/>
              <a:ext cx="4538" cy="772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创新说明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 animBg="1"/>
      <p:bldP spid="49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4"/>
          <p:cNvGrpSpPr/>
          <p:nvPr/>
        </p:nvGrpSpPr>
        <p:grpSpPr>
          <a:xfrm>
            <a:off x="-635" y="135467"/>
            <a:ext cx="12192000" cy="6587045"/>
            <a:chOff x="0" y="0"/>
            <a:chExt cx="24384000" cy="13174090"/>
          </a:xfrm>
        </p:grpSpPr>
        <p:sp>
          <p:nvSpPr>
            <p:cNvPr id="10" name="http://photo-static-api.fotomore.com/creative/vcg/400/version23/VCG41472309215.jpg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24384000" cy="13174090"/>
            </a:xfrm>
            <a:custGeom>
              <a:avLst/>
              <a:gdLst/>
              <a:ahLst/>
              <a:cxnLst/>
              <a:rect l="l" t="t" r="r" b="b"/>
              <a:pathLst>
                <a:path w="24384000" h="13174090">
                  <a:moveTo>
                    <a:pt x="0" y="0"/>
                  </a:moveTo>
                  <a:lnTo>
                    <a:pt x="24384000" y="0"/>
                  </a:lnTo>
                  <a:lnTo>
                    <a:pt x="24384000" y="13174090"/>
                  </a:lnTo>
                  <a:lnTo>
                    <a:pt x="0" y="1317409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635" y="6722533"/>
            <a:ext cx="12192000" cy="353942"/>
          </a:xfrm>
          <a:prstGeom prst="rect">
            <a:avLst/>
          </a:prstGeom>
        </p:spPr>
      </p:pic>
      <p:grpSp>
        <p:nvGrpSpPr>
          <p:cNvPr id="220" name="组合 219"/>
          <p:cNvGrpSpPr/>
          <p:nvPr/>
        </p:nvGrpSpPr>
        <p:grpSpPr>
          <a:xfrm>
            <a:off x="1662430" y="4316095"/>
            <a:ext cx="3251200" cy="1590675"/>
            <a:chOff x="660" y="7189"/>
            <a:chExt cx="5120" cy="2505"/>
          </a:xfrm>
        </p:grpSpPr>
        <p:grpSp>
          <p:nvGrpSpPr>
            <p:cNvPr id="203" name="组合 202"/>
            <p:cNvGrpSpPr/>
            <p:nvPr/>
          </p:nvGrpSpPr>
          <p:grpSpPr>
            <a:xfrm>
              <a:off x="660" y="8039"/>
              <a:ext cx="5120" cy="1655"/>
              <a:chOff x="12848" y="2542"/>
              <a:chExt cx="5120" cy="1655"/>
            </a:xfrm>
          </p:grpSpPr>
          <p:sp>
            <p:nvSpPr>
              <p:cNvPr id="183" name="Freeform 75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15110" y="3207"/>
                <a:ext cx="659" cy="990"/>
              </a:xfrm>
              <a:custGeom>
                <a:avLst/>
                <a:gdLst>
                  <a:gd name="T0" fmla="*/ 310 w 620"/>
                  <a:gd name="T1" fmla="*/ 0 h 932"/>
                  <a:gd name="T2" fmla="*/ 0 w 620"/>
                  <a:gd name="T3" fmla="*/ 932 h 932"/>
                  <a:gd name="T4" fmla="*/ 620 w 620"/>
                  <a:gd name="T5" fmla="*/ 932 h 932"/>
                  <a:gd name="T6" fmla="*/ 310 w 620"/>
                  <a:gd name="T7" fmla="*/ 0 h 93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20"/>
                  <a:gd name="T13" fmla="*/ 0 h 932"/>
                  <a:gd name="T14" fmla="*/ 620 w 620"/>
                  <a:gd name="T15" fmla="*/ 932 h 93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20" h="932">
                    <a:moveTo>
                      <a:pt x="310" y="0"/>
                    </a:moveTo>
                    <a:lnTo>
                      <a:pt x="0" y="932"/>
                    </a:lnTo>
                    <a:lnTo>
                      <a:pt x="620" y="932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rgbClr val="174C80"/>
              </a:solidFill>
              <a:ln w="12700" algn="ctr">
                <a:noFill/>
                <a:round/>
              </a:ln>
              <a:effectLst/>
            </p:spPr>
            <p:txBody>
              <a:bodyPr wrap="square" lIns="0" tIns="0" rIns="0" bIns="0" anchor="ctr" anchorCtr="0">
                <a:normAutofit lnSpcReduction="10000"/>
              </a:bodyPr>
              <a:lstStyle/>
              <a:p>
                <a:pPr defTabSz="2167255" latinLnBrk="1">
                  <a:defRPr/>
                </a:pPr>
                <a:endParaRPr kumimoji="1" lang="ko-KR" altLang="en-US" sz="4265" kern="0" dirty="0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7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3722" y="3190"/>
                <a:ext cx="3382" cy="62"/>
              </a:xfrm>
              <a:custGeom>
                <a:avLst/>
                <a:gdLst>
                  <a:gd name="T0" fmla="*/ 26 w 3162"/>
                  <a:gd name="T1" fmla="*/ 0 h 54"/>
                  <a:gd name="T2" fmla="*/ 26 w 3162"/>
                  <a:gd name="T3" fmla="*/ 0 h 54"/>
                  <a:gd name="T4" fmla="*/ 16 w 3162"/>
                  <a:gd name="T5" fmla="*/ 2 h 54"/>
                  <a:gd name="T6" fmla="*/ 8 w 3162"/>
                  <a:gd name="T7" fmla="*/ 8 h 54"/>
                  <a:gd name="T8" fmla="*/ 2 w 3162"/>
                  <a:gd name="T9" fmla="*/ 16 h 54"/>
                  <a:gd name="T10" fmla="*/ 0 w 3162"/>
                  <a:gd name="T11" fmla="*/ 26 h 54"/>
                  <a:gd name="T12" fmla="*/ 0 w 3162"/>
                  <a:gd name="T13" fmla="*/ 26 h 54"/>
                  <a:gd name="T14" fmla="*/ 2 w 3162"/>
                  <a:gd name="T15" fmla="*/ 38 h 54"/>
                  <a:gd name="T16" fmla="*/ 8 w 3162"/>
                  <a:gd name="T17" fmla="*/ 46 h 54"/>
                  <a:gd name="T18" fmla="*/ 16 w 3162"/>
                  <a:gd name="T19" fmla="*/ 52 h 54"/>
                  <a:gd name="T20" fmla="*/ 26 w 3162"/>
                  <a:gd name="T21" fmla="*/ 54 h 54"/>
                  <a:gd name="T22" fmla="*/ 3134 w 3162"/>
                  <a:gd name="T23" fmla="*/ 54 h 54"/>
                  <a:gd name="T24" fmla="*/ 3134 w 3162"/>
                  <a:gd name="T25" fmla="*/ 54 h 54"/>
                  <a:gd name="T26" fmla="*/ 3144 w 3162"/>
                  <a:gd name="T27" fmla="*/ 52 h 54"/>
                  <a:gd name="T28" fmla="*/ 3154 w 3162"/>
                  <a:gd name="T29" fmla="*/ 46 h 54"/>
                  <a:gd name="T30" fmla="*/ 3160 w 3162"/>
                  <a:gd name="T31" fmla="*/ 38 h 54"/>
                  <a:gd name="T32" fmla="*/ 3162 w 3162"/>
                  <a:gd name="T33" fmla="*/ 26 h 54"/>
                  <a:gd name="T34" fmla="*/ 3162 w 3162"/>
                  <a:gd name="T35" fmla="*/ 26 h 54"/>
                  <a:gd name="T36" fmla="*/ 3160 w 3162"/>
                  <a:gd name="T37" fmla="*/ 16 h 54"/>
                  <a:gd name="T38" fmla="*/ 3154 w 3162"/>
                  <a:gd name="T39" fmla="*/ 8 h 54"/>
                  <a:gd name="T40" fmla="*/ 3144 w 3162"/>
                  <a:gd name="T41" fmla="*/ 2 h 54"/>
                  <a:gd name="T42" fmla="*/ 3134 w 3162"/>
                  <a:gd name="T43" fmla="*/ 0 h 54"/>
                  <a:gd name="T44" fmla="*/ 26 w 3162"/>
                  <a:gd name="T45" fmla="*/ 0 h 5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162"/>
                  <a:gd name="T70" fmla="*/ 0 h 54"/>
                  <a:gd name="T71" fmla="*/ 3162 w 3162"/>
                  <a:gd name="T72" fmla="*/ 54 h 5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162" h="54">
                    <a:moveTo>
                      <a:pt x="26" y="0"/>
                    </a:moveTo>
                    <a:lnTo>
                      <a:pt x="26" y="0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26"/>
                    </a:lnTo>
                    <a:lnTo>
                      <a:pt x="2" y="38"/>
                    </a:lnTo>
                    <a:lnTo>
                      <a:pt x="8" y="46"/>
                    </a:lnTo>
                    <a:lnTo>
                      <a:pt x="16" y="52"/>
                    </a:lnTo>
                    <a:lnTo>
                      <a:pt x="26" y="54"/>
                    </a:lnTo>
                    <a:lnTo>
                      <a:pt x="3134" y="54"/>
                    </a:lnTo>
                    <a:lnTo>
                      <a:pt x="3144" y="52"/>
                    </a:lnTo>
                    <a:lnTo>
                      <a:pt x="3154" y="46"/>
                    </a:lnTo>
                    <a:lnTo>
                      <a:pt x="3160" y="38"/>
                    </a:lnTo>
                    <a:lnTo>
                      <a:pt x="3162" y="26"/>
                    </a:lnTo>
                    <a:lnTo>
                      <a:pt x="3160" y="16"/>
                    </a:lnTo>
                    <a:lnTo>
                      <a:pt x="3154" y="8"/>
                    </a:lnTo>
                    <a:lnTo>
                      <a:pt x="3144" y="2"/>
                    </a:lnTo>
                    <a:lnTo>
                      <a:pt x="3134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174C80"/>
              </a:solidFill>
              <a:ln w="9525">
                <a:noFill/>
                <a:round/>
              </a:ln>
              <a:effectLst/>
            </p:spPr>
            <p:txBody>
              <a:bodyPr wrap="square" lIns="0" tIns="0" rIns="0" bIns="0" anchor="ctr" anchorCtr="0">
                <a:normAutofit fontScale="25000" lnSpcReduction="20000"/>
              </a:bodyPr>
              <a:lstStyle/>
              <a:p>
                <a:pPr algn="ctr" defTabSz="2167255" latinLnBrk="1">
                  <a:defRPr/>
                </a:pPr>
                <a:endParaRPr kumimoji="1" lang="ko-KR" altLang="en-US" sz="4265" kern="0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  <p:grpSp>
            <p:nvGrpSpPr>
              <p:cNvPr id="202" name="组合 201"/>
              <p:cNvGrpSpPr/>
              <p:nvPr/>
            </p:nvGrpSpPr>
            <p:grpSpPr>
              <a:xfrm>
                <a:off x="16122" y="2542"/>
                <a:ext cx="1846" cy="665"/>
                <a:chOff x="16122" y="2542"/>
                <a:chExt cx="1846" cy="665"/>
              </a:xfrm>
            </p:grpSpPr>
            <p:sp>
              <p:nvSpPr>
                <p:cNvPr id="185" name="Freeform 78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17040" y="2615"/>
                  <a:ext cx="55" cy="592"/>
                </a:xfrm>
                <a:custGeom>
                  <a:avLst/>
                  <a:gdLst>
                    <a:gd name="T0" fmla="*/ 0 w 56"/>
                    <a:gd name="T1" fmla="*/ 26 h 598"/>
                    <a:gd name="T2" fmla="*/ 0 w 56"/>
                    <a:gd name="T3" fmla="*/ 570 h 598"/>
                    <a:gd name="T4" fmla="*/ 0 w 56"/>
                    <a:gd name="T5" fmla="*/ 570 h 598"/>
                    <a:gd name="T6" fmla="*/ 2 w 56"/>
                    <a:gd name="T7" fmla="*/ 582 h 598"/>
                    <a:gd name="T8" fmla="*/ 8 w 56"/>
                    <a:gd name="T9" fmla="*/ 590 h 598"/>
                    <a:gd name="T10" fmla="*/ 18 w 56"/>
                    <a:gd name="T11" fmla="*/ 596 h 598"/>
                    <a:gd name="T12" fmla="*/ 28 w 56"/>
                    <a:gd name="T13" fmla="*/ 598 h 598"/>
                    <a:gd name="T14" fmla="*/ 28 w 56"/>
                    <a:gd name="T15" fmla="*/ 598 h 598"/>
                    <a:gd name="T16" fmla="*/ 38 w 56"/>
                    <a:gd name="T17" fmla="*/ 596 h 598"/>
                    <a:gd name="T18" fmla="*/ 48 w 56"/>
                    <a:gd name="T19" fmla="*/ 590 h 598"/>
                    <a:gd name="T20" fmla="*/ 54 w 56"/>
                    <a:gd name="T21" fmla="*/ 582 h 598"/>
                    <a:gd name="T22" fmla="*/ 56 w 56"/>
                    <a:gd name="T23" fmla="*/ 570 h 598"/>
                    <a:gd name="T24" fmla="*/ 56 w 56"/>
                    <a:gd name="T25" fmla="*/ 26 h 598"/>
                    <a:gd name="T26" fmla="*/ 56 w 56"/>
                    <a:gd name="T27" fmla="*/ 26 h 598"/>
                    <a:gd name="T28" fmla="*/ 54 w 56"/>
                    <a:gd name="T29" fmla="*/ 16 h 598"/>
                    <a:gd name="T30" fmla="*/ 48 w 56"/>
                    <a:gd name="T31" fmla="*/ 8 h 598"/>
                    <a:gd name="T32" fmla="*/ 38 w 56"/>
                    <a:gd name="T33" fmla="*/ 2 h 598"/>
                    <a:gd name="T34" fmla="*/ 28 w 56"/>
                    <a:gd name="T35" fmla="*/ 0 h 598"/>
                    <a:gd name="T36" fmla="*/ 28 w 56"/>
                    <a:gd name="T37" fmla="*/ 0 h 598"/>
                    <a:gd name="T38" fmla="*/ 18 w 56"/>
                    <a:gd name="T39" fmla="*/ 2 h 598"/>
                    <a:gd name="T40" fmla="*/ 8 w 56"/>
                    <a:gd name="T41" fmla="*/ 8 h 598"/>
                    <a:gd name="T42" fmla="*/ 2 w 56"/>
                    <a:gd name="T43" fmla="*/ 16 h 598"/>
                    <a:gd name="T44" fmla="*/ 0 w 56"/>
                    <a:gd name="T45" fmla="*/ 26 h 598"/>
                    <a:gd name="T46" fmla="*/ 0 w 56"/>
                    <a:gd name="T47" fmla="*/ 26 h 59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56"/>
                    <a:gd name="T73" fmla="*/ 0 h 598"/>
                    <a:gd name="T74" fmla="*/ 56 w 56"/>
                    <a:gd name="T75" fmla="*/ 598 h 59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56" h="598">
                      <a:moveTo>
                        <a:pt x="0" y="26"/>
                      </a:moveTo>
                      <a:lnTo>
                        <a:pt x="0" y="570"/>
                      </a:lnTo>
                      <a:lnTo>
                        <a:pt x="2" y="582"/>
                      </a:lnTo>
                      <a:lnTo>
                        <a:pt x="8" y="590"/>
                      </a:lnTo>
                      <a:lnTo>
                        <a:pt x="18" y="596"/>
                      </a:lnTo>
                      <a:lnTo>
                        <a:pt x="28" y="598"/>
                      </a:lnTo>
                      <a:lnTo>
                        <a:pt x="38" y="596"/>
                      </a:lnTo>
                      <a:lnTo>
                        <a:pt x="48" y="590"/>
                      </a:lnTo>
                      <a:lnTo>
                        <a:pt x="54" y="582"/>
                      </a:lnTo>
                      <a:lnTo>
                        <a:pt x="56" y="570"/>
                      </a:lnTo>
                      <a:lnTo>
                        <a:pt x="56" y="26"/>
                      </a:lnTo>
                      <a:lnTo>
                        <a:pt x="54" y="16"/>
                      </a:lnTo>
                      <a:lnTo>
                        <a:pt x="48" y="8"/>
                      </a:lnTo>
                      <a:lnTo>
                        <a:pt x="38" y="2"/>
                      </a:lnTo>
                      <a:lnTo>
                        <a:pt x="28" y="0"/>
                      </a:lnTo>
                      <a:lnTo>
                        <a:pt x="18" y="2"/>
                      </a:lnTo>
                      <a:lnTo>
                        <a:pt x="8" y="8"/>
                      </a:lnTo>
                      <a:lnTo>
                        <a:pt x="2" y="16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1B476C"/>
                </a:solidFill>
                <a:ln w="9525">
                  <a:noFill/>
                  <a:round/>
                </a:ln>
                <a:effectLst/>
              </p:spPr>
              <p:txBody>
                <a:bodyPr wrap="square" lIns="0" tIns="0" rIns="0" bIns="0" anchor="ctr" anchorCtr="0">
                  <a:normAutofit fontScale="57500" lnSpcReduction="10000"/>
                </a:bodyPr>
                <a:lstStyle/>
                <a:p>
                  <a:pPr algn="ctr" defTabSz="2167255" latinLnBrk="1">
                    <a:defRPr/>
                  </a:pPr>
                  <a:endParaRPr kumimoji="1" lang="ko-KR" altLang="en-US" sz="4265" kern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6" name="Freeform 79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16970" y="2643"/>
                  <a:ext cx="151" cy="151"/>
                </a:xfrm>
                <a:custGeom>
                  <a:avLst/>
                  <a:gdLst>
                    <a:gd name="T0" fmla="*/ 152 w 152"/>
                    <a:gd name="T1" fmla="*/ 76 h 152"/>
                    <a:gd name="T2" fmla="*/ 152 w 152"/>
                    <a:gd name="T3" fmla="*/ 76 h 152"/>
                    <a:gd name="T4" fmla="*/ 152 w 152"/>
                    <a:gd name="T5" fmla="*/ 92 h 152"/>
                    <a:gd name="T6" fmla="*/ 146 w 152"/>
                    <a:gd name="T7" fmla="*/ 106 h 152"/>
                    <a:gd name="T8" fmla="*/ 140 w 152"/>
                    <a:gd name="T9" fmla="*/ 118 h 152"/>
                    <a:gd name="T10" fmla="*/ 130 w 152"/>
                    <a:gd name="T11" fmla="*/ 130 h 152"/>
                    <a:gd name="T12" fmla="*/ 120 w 152"/>
                    <a:gd name="T13" fmla="*/ 140 h 152"/>
                    <a:gd name="T14" fmla="*/ 106 w 152"/>
                    <a:gd name="T15" fmla="*/ 146 h 152"/>
                    <a:gd name="T16" fmla="*/ 92 w 152"/>
                    <a:gd name="T17" fmla="*/ 152 h 152"/>
                    <a:gd name="T18" fmla="*/ 76 w 152"/>
                    <a:gd name="T19" fmla="*/ 152 h 152"/>
                    <a:gd name="T20" fmla="*/ 76 w 152"/>
                    <a:gd name="T21" fmla="*/ 152 h 152"/>
                    <a:gd name="T22" fmla="*/ 62 w 152"/>
                    <a:gd name="T23" fmla="*/ 152 h 152"/>
                    <a:gd name="T24" fmla="*/ 46 w 152"/>
                    <a:gd name="T25" fmla="*/ 146 h 152"/>
                    <a:gd name="T26" fmla="*/ 34 w 152"/>
                    <a:gd name="T27" fmla="*/ 140 h 152"/>
                    <a:gd name="T28" fmla="*/ 22 w 152"/>
                    <a:gd name="T29" fmla="*/ 130 h 152"/>
                    <a:gd name="T30" fmla="*/ 14 w 152"/>
                    <a:gd name="T31" fmla="*/ 118 h 152"/>
                    <a:gd name="T32" fmla="*/ 6 w 152"/>
                    <a:gd name="T33" fmla="*/ 106 h 152"/>
                    <a:gd name="T34" fmla="*/ 2 w 152"/>
                    <a:gd name="T35" fmla="*/ 92 h 152"/>
                    <a:gd name="T36" fmla="*/ 0 w 152"/>
                    <a:gd name="T37" fmla="*/ 76 h 152"/>
                    <a:gd name="T38" fmla="*/ 0 w 152"/>
                    <a:gd name="T39" fmla="*/ 76 h 152"/>
                    <a:gd name="T40" fmla="*/ 2 w 152"/>
                    <a:gd name="T41" fmla="*/ 60 h 152"/>
                    <a:gd name="T42" fmla="*/ 6 w 152"/>
                    <a:gd name="T43" fmla="*/ 46 h 152"/>
                    <a:gd name="T44" fmla="*/ 14 w 152"/>
                    <a:gd name="T45" fmla="*/ 34 h 152"/>
                    <a:gd name="T46" fmla="*/ 22 w 152"/>
                    <a:gd name="T47" fmla="*/ 22 h 152"/>
                    <a:gd name="T48" fmla="*/ 34 w 152"/>
                    <a:gd name="T49" fmla="*/ 14 h 152"/>
                    <a:gd name="T50" fmla="*/ 46 w 152"/>
                    <a:gd name="T51" fmla="*/ 6 h 152"/>
                    <a:gd name="T52" fmla="*/ 62 w 152"/>
                    <a:gd name="T53" fmla="*/ 2 h 152"/>
                    <a:gd name="T54" fmla="*/ 76 w 152"/>
                    <a:gd name="T55" fmla="*/ 0 h 152"/>
                    <a:gd name="T56" fmla="*/ 76 w 152"/>
                    <a:gd name="T57" fmla="*/ 0 h 152"/>
                    <a:gd name="T58" fmla="*/ 92 w 152"/>
                    <a:gd name="T59" fmla="*/ 2 h 152"/>
                    <a:gd name="T60" fmla="*/ 106 w 152"/>
                    <a:gd name="T61" fmla="*/ 6 h 152"/>
                    <a:gd name="T62" fmla="*/ 120 w 152"/>
                    <a:gd name="T63" fmla="*/ 14 h 152"/>
                    <a:gd name="T64" fmla="*/ 130 w 152"/>
                    <a:gd name="T65" fmla="*/ 22 h 152"/>
                    <a:gd name="T66" fmla="*/ 140 w 152"/>
                    <a:gd name="T67" fmla="*/ 34 h 152"/>
                    <a:gd name="T68" fmla="*/ 146 w 152"/>
                    <a:gd name="T69" fmla="*/ 46 h 152"/>
                    <a:gd name="T70" fmla="*/ 152 w 152"/>
                    <a:gd name="T71" fmla="*/ 60 h 152"/>
                    <a:gd name="T72" fmla="*/ 152 w 152"/>
                    <a:gd name="T73" fmla="*/ 76 h 152"/>
                    <a:gd name="T74" fmla="*/ 152 w 152"/>
                    <a:gd name="T75" fmla="*/ 76 h 15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52" h="152">
                      <a:moveTo>
                        <a:pt x="152" y="76"/>
                      </a:moveTo>
                      <a:lnTo>
                        <a:pt x="152" y="76"/>
                      </a:lnTo>
                      <a:lnTo>
                        <a:pt x="152" y="92"/>
                      </a:lnTo>
                      <a:lnTo>
                        <a:pt x="146" y="106"/>
                      </a:lnTo>
                      <a:lnTo>
                        <a:pt x="140" y="118"/>
                      </a:lnTo>
                      <a:lnTo>
                        <a:pt x="130" y="130"/>
                      </a:lnTo>
                      <a:lnTo>
                        <a:pt x="120" y="140"/>
                      </a:lnTo>
                      <a:lnTo>
                        <a:pt x="106" y="146"/>
                      </a:lnTo>
                      <a:lnTo>
                        <a:pt x="92" y="152"/>
                      </a:lnTo>
                      <a:lnTo>
                        <a:pt x="76" y="152"/>
                      </a:lnTo>
                      <a:lnTo>
                        <a:pt x="62" y="152"/>
                      </a:lnTo>
                      <a:lnTo>
                        <a:pt x="46" y="146"/>
                      </a:lnTo>
                      <a:lnTo>
                        <a:pt x="34" y="140"/>
                      </a:lnTo>
                      <a:lnTo>
                        <a:pt x="22" y="130"/>
                      </a:lnTo>
                      <a:lnTo>
                        <a:pt x="14" y="118"/>
                      </a:lnTo>
                      <a:lnTo>
                        <a:pt x="6" y="106"/>
                      </a:lnTo>
                      <a:lnTo>
                        <a:pt x="2" y="92"/>
                      </a:lnTo>
                      <a:lnTo>
                        <a:pt x="0" y="76"/>
                      </a:lnTo>
                      <a:lnTo>
                        <a:pt x="2" y="60"/>
                      </a:lnTo>
                      <a:lnTo>
                        <a:pt x="6" y="46"/>
                      </a:lnTo>
                      <a:lnTo>
                        <a:pt x="14" y="34"/>
                      </a:lnTo>
                      <a:lnTo>
                        <a:pt x="22" y="22"/>
                      </a:lnTo>
                      <a:lnTo>
                        <a:pt x="34" y="14"/>
                      </a:lnTo>
                      <a:lnTo>
                        <a:pt x="46" y="6"/>
                      </a:lnTo>
                      <a:lnTo>
                        <a:pt x="62" y="2"/>
                      </a:lnTo>
                      <a:lnTo>
                        <a:pt x="76" y="0"/>
                      </a:lnTo>
                      <a:lnTo>
                        <a:pt x="92" y="2"/>
                      </a:lnTo>
                      <a:lnTo>
                        <a:pt x="106" y="6"/>
                      </a:lnTo>
                      <a:lnTo>
                        <a:pt x="120" y="14"/>
                      </a:lnTo>
                      <a:lnTo>
                        <a:pt x="130" y="22"/>
                      </a:lnTo>
                      <a:lnTo>
                        <a:pt x="140" y="34"/>
                      </a:lnTo>
                      <a:lnTo>
                        <a:pt x="146" y="46"/>
                      </a:lnTo>
                      <a:lnTo>
                        <a:pt x="152" y="60"/>
                      </a:lnTo>
                      <a:lnTo>
                        <a:pt x="152" y="76"/>
                      </a:lnTo>
                      <a:close/>
                    </a:path>
                  </a:pathLst>
                </a:custGeom>
                <a:solidFill>
                  <a:srgbClr val="1B476C"/>
                </a:solidFill>
                <a:ln>
                  <a:noFill/>
                </a:ln>
                <a:effectLst/>
              </p:spPr>
              <p:txBody>
                <a:bodyPr wrap="square" lIns="0" tIns="0" rIns="0" bIns="0" anchor="ctr" anchorCtr="0">
                  <a:normAutofit fontScale="25000" lnSpcReduction="20000"/>
                </a:bodyPr>
                <a:lstStyle/>
                <a:p>
                  <a:pPr algn="ctr" latinLnBrk="1"/>
                  <a:endParaRPr kumimoji="1" lang="zh-CN" altLang="en-US" sz="4265" kern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7" name="Freeform 80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6122" y="2542"/>
                  <a:ext cx="1846" cy="154"/>
                </a:xfrm>
                <a:custGeom>
                  <a:avLst/>
                  <a:gdLst>
                    <a:gd name="T0" fmla="*/ 466 w 1864"/>
                    <a:gd name="T1" fmla="*/ 156 h 156"/>
                    <a:gd name="T2" fmla="*/ 1398 w 1864"/>
                    <a:gd name="T3" fmla="*/ 156 h 156"/>
                    <a:gd name="T4" fmla="*/ 1398 w 1864"/>
                    <a:gd name="T5" fmla="*/ 156 h 156"/>
                    <a:gd name="T6" fmla="*/ 1442 w 1864"/>
                    <a:gd name="T7" fmla="*/ 154 h 156"/>
                    <a:gd name="T8" fmla="*/ 1506 w 1864"/>
                    <a:gd name="T9" fmla="*/ 144 h 156"/>
                    <a:gd name="T10" fmla="*/ 1584 w 1864"/>
                    <a:gd name="T11" fmla="*/ 130 h 156"/>
                    <a:gd name="T12" fmla="*/ 1664 w 1864"/>
                    <a:gd name="T13" fmla="*/ 110 h 156"/>
                    <a:gd name="T14" fmla="*/ 1702 w 1864"/>
                    <a:gd name="T15" fmla="*/ 100 h 156"/>
                    <a:gd name="T16" fmla="*/ 1740 w 1864"/>
                    <a:gd name="T17" fmla="*/ 88 h 156"/>
                    <a:gd name="T18" fmla="*/ 1774 w 1864"/>
                    <a:gd name="T19" fmla="*/ 76 h 156"/>
                    <a:gd name="T20" fmla="*/ 1804 w 1864"/>
                    <a:gd name="T21" fmla="*/ 62 h 156"/>
                    <a:gd name="T22" fmla="*/ 1828 w 1864"/>
                    <a:gd name="T23" fmla="*/ 48 h 156"/>
                    <a:gd name="T24" fmla="*/ 1848 w 1864"/>
                    <a:gd name="T25" fmla="*/ 32 h 156"/>
                    <a:gd name="T26" fmla="*/ 1854 w 1864"/>
                    <a:gd name="T27" fmla="*/ 24 h 156"/>
                    <a:gd name="T28" fmla="*/ 1860 w 1864"/>
                    <a:gd name="T29" fmla="*/ 16 h 156"/>
                    <a:gd name="T30" fmla="*/ 1862 w 1864"/>
                    <a:gd name="T31" fmla="*/ 8 h 156"/>
                    <a:gd name="T32" fmla="*/ 1864 w 1864"/>
                    <a:gd name="T33" fmla="*/ 0 h 156"/>
                    <a:gd name="T34" fmla="*/ 0 w 1864"/>
                    <a:gd name="T35" fmla="*/ 0 h 156"/>
                    <a:gd name="T36" fmla="*/ 0 w 1864"/>
                    <a:gd name="T37" fmla="*/ 0 h 156"/>
                    <a:gd name="T38" fmla="*/ 0 w 1864"/>
                    <a:gd name="T39" fmla="*/ 8 h 156"/>
                    <a:gd name="T40" fmla="*/ 4 w 1864"/>
                    <a:gd name="T41" fmla="*/ 16 h 156"/>
                    <a:gd name="T42" fmla="*/ 10 w 1864"/>
                    <a:gd name="T43" fmla="*/ 24 h 156"/>
                    <a:gd name="T44" fmla="*/ 16 w 1864"/>
                    <a:gd name="T45" fmla="*/ 32 h 156"/>
                    <a:gd name="T46" fmla="*/ 36 w 1864"/>
                    <a:gd name="T47" fmla="*/ 48 h 156"/>
                    <a:gd name="T48" fmla="*/ 60 w 1864"/>
                    <a:gd name="T49" fmla="*/ 62 h 156"/>
                    <a:gd name="T50" fmla="*/ 90 w 1864"/>
                    <a:gd name="T51" fmla="*/ 76 h 156"/>
                    <a:gd name="T52" fmla="*/ 124 w 1864"/>
                    <a:gd name="T53" fmla="*/ 88 h 156"/>
                    <a:gd name="T54" fmla="*/ 162 w 1864"/>
                    <a:gd name="T55" fmla="*/ 100 h 156"/>
                    <a:gd name="T56" fmla="*/ 200 w 1864"/>
                    <a:gd name="T57" fmla="*/ 110 h 156"/>
                    <a:gd name="T58" fmla="*/ 280 w 1864"/>
                    <a:gd name="T59" fmla="*/ 130 h 156"/>
                    <a:gd name="T60" fmla="*/ 356 w 1864"/>
                    <a:gd name="T61" fmla="*/ 144 h 156"/>
                    <a:gd name="T62" fmla="*/ 422 w 1864"/>
                    <a:gd name="T63" fmla="*/ 154 h 156"/>
                    <a:gd name="T64" fmla="*/ 466 w 1864"/>
                    <a:gd name="T65" fmla="*/ 156 h 15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864" h="156">
                      <a:moveTo>
                        <a:pt x="466" y="156"/>
                      </a:moveTo>
                      <a:lnTo>
                        <a:pt x="1398" y="156"/>
                      </a:lnTo>
                      <a:lnTo>
                        <a:pt x="1442" y="154"/>
                      </a:lnTo>
                      <a:lnTo>
                        <a:pt x="1506" y="144"/>
                      </a:lnTo>
                      <a:lnTo>
                        <a:pt x="1584" y="130"/>
                      </a:lnTo>
                      <a:lnTo>
                        <a:pt x="1664" y="110"/>
                      </a:lnTo>
                      <a:lnTo>
                        <a:pt x="1702" y="100"/>
                      </a:lnTo>
                      <a:lnTo>
                        <a:pt x="1740" y="88"/>
                      </a:lnTo>
                      <a:lnTo>
                        <a:pt x="1774" y="76"/>
                      </a:lnTo>
                      <a:lnTo>
                        <a:pt x="1804" y="62"/>
                      </a:lnTo>
                      <a:lnTo>
                        <a:pt x="1828" y="48"/>
                      </a:lnTo>
                      <a:lnTo>
                        <a:pt x="1848" y="32"/>
                      </a:lnTo>
                      <a:lnTo>
                        <a:pt x="1854" y="24"/>
                      </a:lnTo>
                      <a:lnTo>
                        <a:pt x="1860" y="16"/>
                      </a:lnTo>
                      <a:lnTo>
                        <a:pt x="1862" y="8"/>
                      </a:lnTo>
                      <a:lnTo>
                        <a:pt x="1864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6" y="32"/>
                      </a:lnTo>
                      <a:lnTo>
                        <a:pt x="36" y="48"/>
                      </a:lnTo>
                      <a:lnTo>
                        <a:pt x="60" y="62"/>
                      </a:lnTo>
                      <a:lnTo>
                        <a:pt x="90" y="76"/>
                      </a:lnTo>
                      <a:lnTo>
                        <a:pt x="124" y="88"/>
                      </a:lnTo>
                      <a:lnTo>
                        <a:pt x="162" y="100"/>
                      </a:lnTo>
                      <a:lnTo>
                        <a:pt x="200" y="110"/>
                      </a:lnTo>
                      <a:lnTo>
                        <a:pt x="280" y="130"/>
                      </a:lnTo>
                      <a:lnTo>
                        <a:pt x="356" y="144"/>
                      </a:lnTo>
                      <a:lnTo>
                        <a:pt x="422" y="154"/>
                      </a:lnTo>
                      <a:lnTo>
                        <a:pt x="466" y="156"/>
                      </a:lnTo>
                      <a:close/>
                    </a:path>
                  </a:pathLst>
                </a:custGeom>
                <a:solidFill>
                  <a:srgbClr val="174C80"/>
                </a:solidFill>
                <a:ln>
                  <a:noFill/>
                </a:ln>
                <a:effectLst/>
              </p:spPr>
              <p:txBody>
                <a:bodyPr wrap="square" lIns="0" tIns="0" rIns="0" bIns="0" anchor="ctr" anchorCtr="0">
                  <a:normAutofit fontScale="25000" lnSpcReduction="20000"/>
                </a:bodyPr>
                <a:lstStyle/>
                <a:p>
                  <a:pPr algn="ctr" latinLnBrk="1"/>
                  <a:endParaRPr kumimoji="1" lang="zh-CN" altLang="en-US" sz="4265" kern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96" name="组合 195"/>
              <p:cNvGrpSpPr/>
              <p:nvPr/>
            </p:nvGrpSpPr>
            <p:grpSpPr>
              <a:xfrm>
                <a:off x="12848" y="2556"/>
                <a:ext cx="1846" cy="684"/>
                <a:chOff x="12848" y="2556"/>
                <a:chExt cx="1846" cy="684"/>
              </a:xfrm>
            </p:grpSpPr>
            <p:sp>
              <p:nvSpPr>
                <p:cNvPr id="189" name="Freeform 76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13730" y="2648"/>
                  <a:ext cx="53" cy="592"/>
                </a:xfrm>
                <a:custGeom>
                  <a:avLst/>
                  <a:gdLst>
                    <a:gd name="T0" fmla="*/ 0 w 54"/>
                    <a:gd name="T1" fmla="*/ 26 h 598"/>
                    <a:gd name="T2" fmla="*/ 0 w 54"/>
                    <a:gd name="T3" fmla="*/ 570 h 598"/>
                    <a:gd name="T4" fmla="*/ 0 w 54"/>
                    <a:gd name="T5" fmla="*/ 570 h 598"/>
                    <a:gd name="T6" fmla="*/ 2 w 54"/>
                    <a:gd name="T7" fmla="*/ 582 h 598"/>
                    <a:gd name="T8" fmla="*/ 8 w 54"/>
                    <a:gd name="T9" fmla="*/ 590 h 598"/>
                    <a:gd name="T10" fmla="*/ 16 w 54"/>
                    <a:gd name="T11" fmla="*/ 596 h 598"/>
                    <a:gd name="T12" fmla="*/ 26 w 54"/>
                    <a:gd name="T13" fmla="*/ 598 h 598"/>
                    <a:gd name="T14" fmla="*/ 26 w 54"/>
                    <a:gd name="T15" fmla="*/ 598 h 598"/>
                    <a:gd name="T16" fmla="*/ 38 w 54"/>
                    <a:gd name="T17" fmla="*/ 596 h 598"/>
                    <a:gd name="T18" fmla="*/ 46 w 54"/>
                    <a:gd name="T19" fmla="*/ 590 h 598"/>
                    <a:gd name="T20" fmla="*/ 52 w 54"/>
                    <a:gd name="T21" fmla="*/ 582 h 598"/>
                    <a:gd name="T22" fmla="*/ 54 w 54"/>
                    <a:gd name="T23" fmla="*/ 570 h 598"/>
                    <a:gd name="T24" fmla="*/ 54 w 54"/>
                    <a:gd name="T25" fmla="*/ 26 h 598"/>
                    <a:gd name="T26" fmla="*/ 54 w 54"/>
                    <a:gd name="T27" fmla="*/ 26 h 598"/>
                    <a:gd name="T28" fmla="*/ 52 w 54"/>
                    <a:gd name="T29" fmla="*/ 16 h 598"/>
                    <a:gd name="T30" fmla="*/ 46 w 54"/>
                    <a:gd name="T31" fmla="*/ 8 h 598"/>
                    <a:gd name="T32" fmla="*/ 38 w 54"/>
                    <a:gd name="T33" fmla="*/ 2 h 598"/>
                    <a:gd name="T34" fmla="*/ 26 w 54"/>
                    <a:gd name="T35" fmla="*/ 0 h 598"/>
                    <a:gd name="T36" fmla="*/ 26 w 54"/>
                    <a:gd name="T37" fmla="*/ 0 h 598"/>
                    <a:gd name="T38" fmla="*/ 16 w 54"/>
                    <a:gd name="T39" fmla="*/ 2 h 598"/>
                    <a:gd name="T40" fmla="*/ 8 w 54"/>
                    <a:gd name="T41" fmla="*/ 8 h 598"/>
                    <a:gd name="T42" fmla="*/ 2 w 54"/>
                    <a:gd name="T43" fmla="*/ 16 h 598"/>
                    <a:gd name="T44" fmla="*/ 0 w 54"/>
                    <a:gd name="T45" fmla="*/ 26 h 598"/>
                    <a:gd name="T46" fmla="*/ 0 w 54"/>
                    <a:gd name="T47" fmla="*/ 26 h 59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54"/>
                    <a:gd name="T73" fmla="*/ 0 h 598"/>
                    <a:gd name="T74" fmla="*/ 54 w 54"/>
                    <a:gd name="T75" fmla="*/ 598 h 59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54" h="598">
                      <a:moveTo>
                        <a:pt x="0" y="26"/>
                      </a:moveTo>
                      <a:lnTo>
                        <a:pt x="0" y="570"/>
                      </a:lnTo>
                      <a:lnTo>
                        <a:pt x="2" y="582"/>
                      </a:lnTo>
                      <a:lnTo>
                        <a:pt x="8" y="590"/>
                      </a:lnTo>
                      <a:lnTo>
                        <a:pt x="16" y="596"/>
                      </a:lnTo>
                      <a:lnTo>
                        <a:pt x="26" y="598"/>
                      </a:lnTo>
                      <a:lnTo>
                        <a:pt x="38" y="596"/>
                      </a:lnTo>
                      <a:lnTo>
                        <a:pt x="46" y="590"/>
                      </a:lnTo>
                      <a:lnTo>
                        <a:pt x="52" y="582"/>
                      </a:lnTo>
                      <a:lnTo>
                        <a:pt x="54" y="570"/>
                      </a:lnTo>
                      <a:lnTo>
                        <a:pt x="54" y="26"/>
                      </a:lnTo>
                      <a:lnTo>
                        <a:pt x="52" y="16"/>
                      </a:lnTo>
                      <a:lnTo>
                        <a:pt x="46" y="8"/>
                      </a:lnTo>
                      <a:lnTo>
                        <a:pt x="38" y="2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8" y="8"/>
                      </a:lnTo>
                      <a:lnTo>
                        <a:pt x="2" y="16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1B476C"/>
                </a:solidFill>
                <a:ln w="9525">
                  <a:noFill/>
                  <a:round/>
                </a:ln>
                <a:effectLst/>
              </p:spPr>
              <p:txBody>
                <a:bodyPr wrap="square" lIns="0" tIns="0" rIns="0" bIns="0" anchor="ctr" anchorCtr="0">
                  <a:normAutofit fontScale="57500" lnSpcReduction="10000"/>
                </a:bodyPr>
                <a:lstStyle/>
                <a:p>
                  <a:pPr algn="ctr" defTabSz="2167255" latinLnBrk="1">
                    <a:defRPr/>
                  </a:pPr>
                  <a:endParaRPr kumimoji="1" lang="ko-KR" altLang="en-US" sz="4265" kern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0" name="Freeform 82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13671" y="2676"/>
                  <a:ext cx="151" cy="151"/>
                </a:xfrm>
                <a:custGeom>
                  <a:avLst/>
                  <a:gdLst>
                    <a:gd name="T0" fmla="*/ 152 w 152"/>
                    <a:gd name="T1" fmla="*/ 76 h 152"/>
                    <a:gd name="T2" fmla="*/ 152 w 152"/>
                    <a:gd name="T3" fmla="*/ 76 h 152"/>
                    <a:gd name="T4" fmla="*/ 150 w 152"/>
                    <a:gd name="T5" fmla="*/ 92 h 152"/>
                    <a:gd name="T6" fmla="*/ 146 w 152"/>
                    <a:gd name="T7" fmla="*/ 106 h 152"/>
                    <a:gd name="T8" fmla="*/ 138 w 152"/>
                    <a:gd name="T9" fmla="*/ 118 h 152"/>
                    <a:gd name="T10" fmla="*/ 130 w 152"/>
                    <a:gd name="T11" fmla="*/ 130 h 152"/>
                    <a:gd name="T12" fmla="*/ 118 w 152"/>
                    <a:gd name="T13" fmla="*/ 140 h 152"/>
                    <a:gd name="T14" fmla="*/ 106 w 152"/>
                    <a:gd name="T15" fmla="*/ 146 h 152"/>
                    <a:gd name="T16" fmla="*/ 90 w 152"/>
                    <a:gd name="T17" fmla="*/ 152 h 152"/>
                    <a:gd name="T18" fmla="*/ 76 w 152"/>
                    <a:gd name="T19" fmla="*/ 152 h 152"/>
                    <a:gd name="T20" fmla="*/ 76 w 152"/>
                    <a:gd name="T21" fmla="*/ 152 h 152"/>
                    <a:gd name="T22" fmla="*/ 60 w 152"/>
                    <a:gd name="T23" fmla="*/ 152 h 152"/>
                    <a:gd name="T24" fmla="*/ 46 w 152"/>
                    <a:gd name="T25" fmla="*/ 146 h 152"/>
                    <a:gd name="T26" fmla="*/ 32 w 152"/>
                    <a:gd name="T27" fmla="*/ 140 h 152"/>
                    <a:gd name="T28" fmla="*/ 22 w 152"/>
                    <a:gd name="T29" fmla="*/ 130 h 152"/>
                    <a:gd name="T30" fmla="*/ 12 w 152"/>
                    <a:gd name="T31" fmla="*/ 118 h 152"/>
                    <a:gd name="T32" fmla="*/ 6 w 152"/>
                    <a:gd name="T33" fmla="*/ 106 h 152"/>
                    <a:gd name="T34" fmla="*/ 0 w 152"/>
                    <a:gd name="T35" fmla="*/ 92 h 152"/>
                    <a:gd name="T36" fmla="*/ 0 w 152"/>
                    <a:gd name="T37" fmla="*/ 76 h 152"/>
                    <a:gd name="T38" fmla="*/ 0 w 152"/>
                    <a:gd name="T39" fmla="*/ 76 h 152"/>
                    <a:gd name="T40" fmla="*/ 0 w 152"/>
                    <a:gd name="T41" fmla="*/ 60 h 152"/>
                    <a:gd name="T42" fmla="*/ 6 w 152"/>
                    <a:gd name="T43" fmla="*/ 46 h 152"/>
                    <a:gd name="T44" fmla="*/ 12 w 152"/>
                    <a:gd name="T45" fmla="*/ 34 h 152"/>
                    <a:gd name="T46" fmla="*/ 22 w 152"/>
                    <a:gd name="T47" fmla="*/ 22 h 152"/>
                    <a:gd name="T48" fmla="*/ 32 w 152"/>
                    <a:gd name="T49" fmla="*/ 14 h 152"/>
                    <a:gd name="T50" fmla="*/ 46 w 152"/>
                    <a:gd name="T51" fmla="*/ 6 h 152"/>
                    <a:gd name="T52" fmla="*/ 60 w 152"/>
                    <a:gd name="T53" fmla="*/ 2 h 152"/>
                    <a:gd name="T54" fmla="*/ 76 w 152"/>
                    <a:gd name="T55" fmla="*/ 0 h 152"/>
                    <a:gd name="T56" fmla="*/ 76 w 152"/>
                    <a:gd name="T57" fmla="*/ 0 h 152"/>
                    <a:gd name="T58" fmla="*/ 90 w 152"/>
                    <a:gd name="T59" fmla="*/ 2 h 152"/>
                    <a:gd name="T60" fmla="*/ 106 w 152"/>
                    <a:gd name="T61" fmla="*/ 6 h 152"/>
                    <a:gd name="T62" fmla="*/ 118 w 152"/>
                    <a:gd name="T63" fmla="*/ 14 h 152"/>
                    <a:gd name="T64" fmla="*/ 130 w 152"/>
                    <a:gd name="T65" fmla="*/ 22 h 152"/>
                    <a:gd name="T66" fmla="*/ 138 w 152"/>
                    <a:gd name="T67" fmla="*/ 34 h 152"/>
                    <a:gd name="T68" fmla="*/ 146 w 152"/>
                    <a:gd name="T69" fmla="*/ 46 h 152"/>
                    <a:gd name="T70" fmla="*/ 150 w 152"/>
                    <a:gd name="T71" fmla="*/ 60 h 152"/>
                    <a:gd name="T72" fmla="*/ 152 w 152"/>
                    <a:gd name="T73" fmla="*/ 76 h 152"/>
                    <a:gd name="T74" fmla="*/ 152 w 152"/>
                    <a:gd name="T75" fmla="*/ 76 h 15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52" h="152">
                      <a:moveTo>
                        <a:pt x="152" y="76"/>
                      </a:moveTo>
                      <a:lnTo>
                        <a:pt x="152" y="76"/>
                      </a:lnTo>
                      <a:lnTo>
                        <a:pt x="150" y="92"/>
                      </a:lnTo>
                      <a:lnTo>
                        <a:pt x="146" y="106"/>
                      </a:lnTo>
                      <a:lnTo>
                        <a:pt x="138" y="118"/>
                      </a:lnTo>
                      <a:lnTo>
                        <a:pt x="130" y="130"/>
                      </a:lnTo>
                      <a:lnTo>
                        <a:pt x="118" y="140"/>
                      </a:lnTo>
                      <a:lnTo>
                        <a:pt x="106" y="146"/>
                      </a:lnTo>
                      <a:lnTo>
                        <a:pt x="90" y="152"/>
                      </a:lnTo>
                      <a:lnTo>
                        <a:pt x="76" y="152"/>
                      </a:lnTo>
                      <a:lnTo>
                        <a:pt x="60" y="152"/>
                      </a:lnTo>
                      <a:lnTo>
                        <a:pt x="46" y="146"/>
                      </a:lnTo>
                      <a:lnTo>
                        <a:pt x="32" y="140"/>
                      </a:lnTo>
                      <a:lnTo>
                        <a:pt x="22" y="130"/>
                      </a:lnTo>
                      <a:lnTo>
                        <a:pt x="12" y="118"/>
                      </a:lnTo>
                      <a:lnTo>
                        <a:pt x="6" y="106"/>
                      </a:lnTo>
                      <a:lnTo>
                        <a:pt x="0" y="92"/>
                      </a:lnTo>
                      <a:lnTo>
                        <a:pt x="0" y="76"/>
                      </a:lnTo>
                      <a:lnTo>
                        <a:pt x="0" y="60"/>
                      </a:lnTo>
                      <a:lnTo>
                        <a:pt x="6" y="46"/>
                      </a:lnTo>
                      <a:lnTo>
                        <a:pt x="12" y="34"/>
                      </a:lnTo>
                      <a:lnTo>
                        <a:pt x="22" y="22"/>
                      </a:lnTo>
                      <a:lnTo>
                        <a:pt x="32" y="14"/>
                      </a:lnTo>
                      <a:lnTo>
                        <a:pt x="46" y="6"/>
                      </a:lnTo>
                      <a:lnTo>
                        <a:pt x="60" y="2"/>
                      </a:lnTo>
                      <a:lnTo>
                        <a:pt x="76" y="0"/>
                      </a:lnTo>
                      <a:lnTo>
                        <a:pt x="90" y="2"/>
                      </a:lnTo>
                      <a:lnTo>
                        <a:pt x="106" y="6"/>
                      </a:lnTo>
                      <a:lnTo>
                        <a:pt x="118" y="14"/>
                      </a:lnTo>
                      <a:lnTo>
                        <a:pt x="130" y="22"/>
                      </a:lnTo>
                      <a:lnTo>
                        <a:pt x="138" y="34"/>
                      </a:lnTo>
                      <a:lnTo>
                        <a:pt x="146" y="46"/>
                      </a:lnTo>
                      <a:lnTo>
                        <a:pt x="150" y="60"/>
                      </a:lnTo>
                      <a:lnTo>
                        <a:pt x="152" y="76"/>
                      </a:lnTo>
                      <a:close/>
                    </a:path>
                  </a:pathLst>
                </a:custGeom>
                <a:solidFill>
                  <a:srgbClr val="1B476C"/>
                </a:solidFill>
                <a:ln>
                  <a:noFill/>
                </a:ln>
                <a:effectLst/>
              </p:spPr>
              <p:txBody>
                <a:bodyPr wrap="square" lIns="0" tIns="0" rIns="0" bIns="0" anchor="ctr" anchorCtr="0">
                  <a:normAutofit fontScale="25000" lnSpcReduction="20000"/>
                </a:bodyPr>
                <a:lstStyle/>
                <a:p>
                  <a:pPr algn="ctr" defTabSz="2167255" latinLnBrk="1">
                    <a:defRPr/>
                  </a:pPr>
                  <a:endParaRPr kumimoji="1" lang="zh-CN" altLang="en-US" sz="4265" kern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1" name="Freeform 84"/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12848" y="2556"/>
                  <a:ext cx="1846" cy="154"/>
                </a:xfrm>
                <a:custGeom>
                  <a:avLst/>
                  <a:gdLst>
                    <a:gd name="T0" fmla="*/ 466 w 1864"/>
                    <a:gd name="T1" fmla="*/ 156 h 156"/>
                    <a:gd name="T2" fmla="*/ 1398 w 1864"/>
                    <a:gd name="T3" fmla="*/ 156 h 156"/>
                    <a:gd name="T4" fmla="*/ 1398 w 1864"/>
                    <a:gd name="T5" fmla="*/ 156 h 156"/>
                    <a:gd name="T6" fmla="*/ 1444 w 1864"/>
                    <a:gd name="T7" fmla="*/ 154 h 156"/>
                    <a:gd name="T8" fmla="*/ 1508 w 1864"/>
                    <a:gd name="T9" fmla="*/ 144 h 156"/>
                    <a:gd name="T10" fmla="*/ 1584 w 1864"/>
                    <a:gd name="T11" fmla="*/ 130 h 156"/>
                    <a:gd name="T12" fmla="*/ 1664 w 1864"/>
                    <a:gd name="T13" fmla="*/ 110 h 156"/>
                    <a:gd name="T14" fmla="*/ 1704 w 1864"/>
                    <a:gd name="T15" fmla="*/ 100 h 156"/>
                    <a:gd name="T16" fmla="*/ 1740 w 1864"/>
                    <a:gd name="T17" fmla="*/ 88 h 156"/>
                    <a:gd name="T18" fmla="*/ 1774 w 1864"/>
                    <a:gd name="T19" fmla="*/ 76 h 156"/>
                    <a:gd name="T20" fmla="*/ 1804 w 1864"/>
                    <a:gd name="T21" fmla="*/ 62 h 156"/>
                    <a:gd name="T22" fmla="*/ 1830 w 1864"/>
                    <a:gd name="T23" fmla="*/ 48 h 156"/>
                    <a:gd name="T24" fmla="*/ 1848 w 1864"/>
                    <a:gd name="T25" fmla="*/ 32 h 156"/>
                    <a:gd name="T26" fmla="*/ 1856 w 1864"/>
                    <a:gd name="T27" fmla="*/ 24 h 156"/>
                    <a:gd name="T28" fmla="*/ 1860 w 1864"/>
                    <a:gd name="T29" fmla="*/ 16 h 156"/>
                    <a:gd name="T30" fmla="*/ 1864 w 1864"/>
                    <a:gd name="T31" fmla="*/ 8 h 156"/>
                    <a:gd name="T32" fmla="*/ 1864 w 1864"/>
                    <a:gd name="T33" fmla="*/ 0 h 156"/>
                    <a:gd name="T34" fmla="*/ 0 w 1864"/>
                    <a:gd name="T35" fmla="*/ 0 h 156"/>
                    <a:gd name="T36" fmla="*/ 0 w 1864"/>
                    <a:gd name="T37" fmla="*/ 0 h 156"/>
                    <a:gd name="T38" fmla="*/ 2 w 1864"/>
                    <a:gd name="T39" fmla="*/ 8 h 156"/>
                    <a:gd name="T40" fmla="*/ 4 w 1864"/>
                    <a:gd name="T41" fmla="*/ 16 h 156"/>
                    <a:gd name="T42" fmla="*/ 10 w 1864"/>
                    <a:gd name="T43" fmla="*/ 24 h 156"/>
                    <a:gd name="T44" fmla="*/ 18 w 1864"/>
                    <a:gd name="T45" fmla="*/ 32 h 156"/>
                    <a:gd name="T46" fmla="*/ 36 w 1864"/>
                    <a:gd name="T47" fmla="*/ 48 h 156"/>
                    <a:gd name="T48" fmla="*/ 62 w 1864"/>
                    <a:gd name="T49" fmla="*/ 62 h 156"/>
                    <a:gd name="T50" fmla="*/ 92 w 1864"/>
                    <a:gd name="T51" fmla="*/ 76 h 156"/>
                    <a:gd name="T52" fmla="*/ 126 w 1864"/>
                    <a:gd name="T53" fmla="*/ 88 h 156"/>
                    <a:gd name="T54" fmla="*/ 162 w 1864"/>
                    <a:gd name="T55" fmla="*/ 100 h 156"/>
                    <a:gd name="T56" fmla="*/ 202 w 1864"/>
                    <a:gd name="T57" fmla="*/ 110 h 156"/>
                    <a:gd name="T58" fmla="*/ 282 w 1864"/>
                    <a:gd name="T59" fmla="*/ 130 h 156"/>
                    <a:gd name="T60" fmla="*/ 358 w 1864"/>
                    <a:gd name="T61" fmla="*/ 144 h 156"/>
                    <a:gd name="T62" fmla="*/ 422 w 1864"/>
                    <a:gd name="T63" fmla="*/ 154 h 156"/>
                    <a:gd name="T64" fmla="*/ 466 w 1864"/>
                    <a:gd name="T65" fmla="*/ 156 h 15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864" h="156">
                      <a:moveTo>
                        <a:pt x="466" y="156"/>
                      </a:moveTo>
                      <a:lnTo>
                        <a:pt x="1398" y="156"/>
                      </a:lnTo>
                      <a:lnTo>
                        <a:pt x="1444" y="154"/>
                      </a:lnTo>
                      <a:lnTo>
                        <a:pt x="1508" y="144"/>
                      </a:lnTo>
                      <a:lnTo>
                        <a:pt x="1584" y="130"/>
                      </a:lnTo>
                      <a:lnTo>
                        <a:pt x="1664" y="110"/>
                      </a:lnTo>
                      <a:lnTo>
                        <a:pt x="1704" y="100"/>
                      </a:lnTo>
                      <a:lnTo>
                        <a:pt x="1740" y="88"/>
                      </a:lnTo>
                      <a:lnTo>
                        <a:pt x="1774" y="76"/>
                      </a:lnTo>
                      <a:lnTo>
                        <a:pt x="1804" y="62"/>
                      </a:lnTo>
                      <a:lnTo>
                        <a:pt x="1830" y="48"/>
                      </a:lnTo>
                      <a:lnTo>
                        <a:pt x="1848" y="32"/>
                      </a:lnTo>
                      <a:lnTo>
                        <a:pt x="1856" y="24"/>
                      </a:lnTo>
                      <a:lnTo>
                        <a:pt x="1860" y="16"/>
                      </a:lnTo>
                      <a:lnTo>
                        <a:pt x="1864" y="8"/>
                      </a:lnTo>
                      <a:lnTo>
                        <a:pt x="1864" y="0"/>
                      </a:lnTo>
                      <a:lnTo>
                        <a:pt x="0" y="0"/>
                      </a:lnTo>
                      <a:lnTo>
                        <a:pt x="2" y="8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8" y="32"/>
                      </a:lnTo>
                      <a:lnTo>
                        <a:pt x="36" y="48"/>
                      </a:lnTo>
                      <a:lnTo>
                        <a:pt x="62" y="62"/>
                      </a:lnTo>
                      <a:lnTo>
                        <a:pt x="92" y="76"/>
                      </a:lnTo>
                      <a:lnTo>
                        <a:pt x="126" y="88"/>
                      </a:lnTo>
                      <a:lnTo>
                        <a:pt x="162" y="100"/>
                      </a:lnTo>
                      <a:lnTo>
                        <a:pt x="202" y="110"/>
                      </a:lnTo>
                      <a:lnTo>
                        <a:pt x="282" y="130"/>
                      </a:lnTo>
                      <a:lnTo>
                        <a:pt x="358" y="144"/>
                      </a:lnTo>
                      <a:lnTo>
                        <a:pt x="422" y="154"/>
                      </a:lnTo>
                      <a:lnTo>
                        <a:pt x="466" y="156"/>
                      </a:lnTo>
                    </a:path>
                  </a:pathLst>
                </a:custGeom>
                <a:solidFill>
                  <a:srgbClr val="174C80"/>
                </a:solidFill>
                <a:ln>
                  <a:noFill/>
                </a:ln>
                <a:effectLst/>
              </p:spPr>
              <p:txBody>
                <a:bodyPr wrap="square" lIns="0" tIns="0" rIns="0" bIns="0" anchor="ctr" anchorCtr="0">
                  <a:normAutofit fontScale="25000" lnSpcReduction="20000"/>
                </a:bodyPr>
                <a:lstStyle/>
                <a:p>
                  <a:pPr algn="ctr" defTabSz="2167255" latinLnBrk="1">
                    <a:defRPr/>
                  </a:pPr>
                  <a:endParaRPr kumimoji="1" lang="zh-CN" altLang="en-US" sz="4265" kern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92" name="Freeform 85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15002" y="2771"/>
                <a:ext cx="873" cy="873"/>
              </a:xfrm>
              <a:custGeom>
                <a:avLst/>
                <a:gdLst>
                  <a:gd name="T0" fmla="*/ 822 w 822"/>
                  <a:gd name="T1" fmla="*/ 410 h 822"/>
                  <a:gd name="T2" fmla="*/ 814 w 822"/>
                  <a:gd name="T3" fmla="*/ 494 h 822"/>
                  <a:gd name="T4" fmla="*/ 790 w 822"/>
                  <a:gd name="T5" fmla="*/ 570 h 822"/>
                  <a:gd name="T6" fmla="*/ 752 w 822"/>
                  <a:gd name="T7" fmla="*/ 640 h 822"/>
                  <a:gd name="T8" fmla="*/ 702 w 822"/>
                  <a:gd name="T9" fmla="*/ 702 h 822"/>
                  <a:gd name="T10" fmla="*/ 640 w 822"/>
                  <a:gd name="T11" fmla="*/ 752 h 822"/>
                  <a:gd name="T12" fmla="*/ 572 w 822"/>
                  <a:gd name="T13" fmla="*/ 790 h 822"/>
                  <a:gd name="T14" fmla="*/ 494 w 822"/>
                  <a:gd name="T15" fmla="*/ 814 h 822"/>
                  <a:gd name="T16" fmla="*/ 412 w 822"/>
                  <a:gd name="T17" fmla="*/ 822 h 822"/>
                  <a:gd name="T18" fmla="*/ 368 w 822"/>
                  <a:gd name="T19" fmla="*/ 820 h 822"/>
                  <a:gd name="T20" fmla="*/ 288 w 822"/>
                  <a:gd name="T21" fmla="*/ 804 h 822"/>
                  <a:gd name="T22" fmla="*/ 216 w 822"/>
                  <a:gd name="T23" fmla="*/ 772 h 822"/>
                  <a:gd name="T24" fmla="*/ 150 w 822"/>
                  <a:gd name="T25" fmla="*/ 728 h 822"/>
                  <a:gd name="T26" fmla="*/ 94 w 822"/>
                  <a:gd name="T27" fmla="*/ 672 h 822"/>
                  <a:gd name="T28" fmla="*/ 50 w 822"/>
                  <a:gd name="T29" fmla="*/ 606 h 822"/>
                  <a:gd name="T30" fmla="*/ 18 w 822"/>
                  <a:gd name="T31" fmla="*/ 532 h 822"/>
                  <a:gd name="T32" fmla="*/ 2 w 822"/>
                  <a:gd name="T33" fmla="*/ 452 h 822"/>
                  <a:gd name="T34" fmla="*/ 0 w 822"/>
                  <a:gd name="T35" fmla="*/ 410 h 822"/>
                  <a:gd name="T36" fmla="*/ 8 w 822"/>
                  <a:gd name="T37" fmla="*/ 328 h 822"/>
                  <a:gd name="T38" fmla="*/ 32 w 822"/>
                  <a:gd name="T39" fmla="*/ 250 h 822"/>
                  <a:gd name="T40" fmla="*/ 70 w 822"/>
                  <a:gd name="T41" fmla="*/ 180 h 822"/>
                  <a:gd name="T42" fmla="*/ 120 w 822"/>
                  <a:gd name="T43" fmla="*/ 120 h 822"/>
                  <a:gd name="T44" fmla="*/ 182 w 822"/>
                  <a:gd name="T45" fmla="*/ 70 h 822"/>
                  <a:gd name="T46" fmla="*/ 252 w 822"/>
                  <a:gd name="T47" fmla="*/ 32 h 822"/>
                  <a:gd name="T48" fmla="*/ 328 w 822"/>
                  <a:gd name="T49" fmla="*/ 8 h 822"/>
                  <a:gd name="T50" fmla="*/ 412 w 822"/>
                  <a:gd name="T51" fmla="*/ 0 h 822"/>
                  <a:gd name="T52" fmla="*/ 454 w 822"/>
                  <a:gd name="T53" fmla="*/ 2 h 822"/>
                  <a:gd name="T54" fmla="*/ 534 w 822"/>
                  <a:gd name="T55" fmla="*/ 18 h 822"/>
                  <a:gd name="T56" fmla="*/ 606 w 822"/>
                  <a:gd name="T57" fmla="*/ 50 h 822"/>
                  <a:gd name="T58" fmla="*/ 672 w 822"/>
                  <a:gd name="T59" fmla="*/ 94 h 822"/>
                  <a:gd name="T60" fmla="*/ 728 w 822"/>
                  <a:gd name="T61" fmla="*/ 150 h 822"/>
                  <a:gd name="T62" fmla="*/ 772 w 822"/>
                  <a:gd name="T63" fmla="*/ 214 h 822"/>
                  <a:gd name="T64" fmla="*/ 804 w 822"/>
                  <a:gd name="T65" fmla="*/ 288 h 822"/>
                  <a:gd name="T66" fmla="*/ 820 w 822"/>
                  <a:gd name="T67" fmla="*/ 368 h 822"/>
                  <a:gd name="T68" fmla="*/ 822 w 822"/>
                  <a:gd name="T69" fmla="*/ 410 h 82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22"/>
                  <a:gd name="T106" fmla="*/ 0 h 822"/>
                  <a:gd name="T107" fmla="*/ 822 w 822"/>
                  <a:gd name="T108" fmla="*/ 822 h 82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22" h="822">
                    <a:moveTo>
                      <a:pt x="822" y="410"/>
                    </a:moveTo>
                    <a:lnTo>
                      <a:pt x="822" y="410"/>
                    </a:lnTo>
                    <a:lnTo>
                      <a:pt x="820" y="452"/>
                    </a:lnTo>
                    <a:lnTo>
                      <a:pt x="814" y="494"/>
                    </a:lnTo>
                    <a:lnTo>
                      <a:pt x="804" y="532"/>
                    </a:lnTo>
                    <a:lnTo>
                      <a:pt x="790" y="570"/>
                    </a:lnTo>
                    <a:lnTo>
                      <a:pt x="772" y="606"/>
                    </a:lnTo>
                    <a:lnTo>
                      <a:pt x="752" y="640"/>
                    </a:lnTo>
                    <a:lnTo>
                      <a:pt x="728" y="672"/>
                    </a:lnTo>
                    <a:lnTo>
                      <a:pt x="702" y="702"/>
                    </a:lnTo>
                    <a:lnTo>
                      <a:pt x="672" y="728"/>
                    </a:lnTo>
                    <a:lnTo>
                      <a:pt x="640" y="752"/>
                    </a:lnTo>
                    <a:lnTo>
                      <a:pt x="606" y="772"/>
                    </a:lnTo>
                    <a:lnTo>
                      <a:pt x="572" y="790"/>
                    </a:lnTo>
                    <a:lnTo>
                      <a:pt x="534" y="804"/>
                    </a:lnTo>
                    <a:lnTo>
                      <a:pt x="494" y="814"/>
                    </a:lnTo>
                    <a:lnTo>
                      <a:pt x="454" y="820"/>
                    </a:lnTo>
                    <a:lnTo>
                      <a:pt x="412" y="822"/>
                    </a:lnTo>
                    <a:lnTo>
                      <a:pt x="368" y="820"/>
                    </a:lnTo>
                    <a:lnTo>
                      <a:pt x="328" y="814"/>
                    </a:lnTo>
                    <a:lnTo>
                      <a:pt x="288" y="804"/>
                    </a:lnTo>
                    <a:lnTo>
                      <a:pt x="252" y="790"/>
                    </a:lnTo>
                    <a:lnTo>
                      <a:pt x="216" y="772"/>
                    </a:lnTo>
                    <a:lnTo>
                      <a:pt x="182" y="752"/>
                    </a:lnTo>
                    <a:lnTo>
                      <a:pt x="150" y="728"/>
                    </a:lnTo>
                    <a:lnTo>
                      <a:pt x="120" y="702"/>
                    </a:lnTo>
                    <a:lnTo>
                      <a:pt x="94" y="672"/>
                    </a:lnTo>
                    <a:lnTo>
                      <a:pt x="70" y="640"/>
                    </a:lnTo>
                    <a:lnTo>
                      <a:pt x="50" y="606"/>
                    </a:lnTo>
                    <a:lnTo>
                      <a:pt x="32" y="570"/>
                    </a:lnTo>
                    <a:lnTo>
                      <a:pt x="18" y="532"/>
                    </a:lnTo>
                    <a:lnTo>
                      <a:pt x="8" y="494"/>
                    </a:lnTo>
                    <a:lnTo>
                      <a:pt x="2" y="452"/>
                    </a:lnTo>
                    <a:lnTo>
                      <a:pt x="0" y="410"/>
                    </a:lnTo>
                    <a:lnTo>
                      <a:pt x="2" y="368"/>
                    </a:lnTo>
                    <a:lnTo>
                      <a:pt x="8" y="328"/>
                    </a:lnTo>
                    <a:lnTo>
                      <a:pt x="18" y="288"/>
                    </a:lnTo>
                    <a:lnTo>
                      <a:pt x="32" y="250"/>
                    </a:lnTo>
                    <a:lnTo>
                      <a:pt x="50" y="214"/>
                    </a:lnTo>
                    <a:lnTo>
                      <a:pt x="70" y="180"/>
                    </a:lnTo>
                    <a:lnTo>
                      <a:pt x="94" y="150"/>
                    </a:lnTo>
                    <a:lnTo>
                      <a:pt x="120" y="120"/>
                    </a:lnTo>
                    <a:lnTo>
                      <a:pt x="150" y="94"/>
                    </a:lnTo>
                    <a:lnTo>
                      <a:pt x="182" y="70"/>
                    </a:lnTo>
                    <a:lnTo>
                      <a:pt x="216" y="50"/>
                    </a:lnTo>
                    <a:lnTo>
                      <a:pt x="252" y="32"/>
                    </a:lnTo>
                    <a:lnTo>
                      <a:pt x="288" y="18"/>
                    </a:lnTo>
                    <a:lnTo>
                      <a:pt x="328" y="8"/>
                    </a:lnTo>
                    <a:lnTo>
                      <a:pt x="368" y="2"/>
                    </a:lnTo>
                    <a:lnTo>
                      <a:pt x="412" y="0"/>
                    </a:lnTo>
                    <a:lnTo>
                      <a:pt x="454" y="2"/>
                    </a:lnTo>
                    <a:lnTo>
                      <a:pt x="494" y="8"/>
                    </a:lnTo>
                    <a:lnTo>
                      <a:pt x="534" y="18"/>
                    </a:lnTo>
                    <a:lnTo>
                      <a:pt x="572" y="32"/>
                    </a:lnTo>
                    <a:lnTo>
                      <a:pt x="606" y="50"/>
                    </a:lnTo>
                    <a:lnTo>
                      <a:pt x="640" y="70"/>
                    </a:lnTo>
                    <a:lnTo>
                      <a:pt x="672" y="94"/>
                    </a:lnTo>
                    <a:lnTo>
                      <a:pt x="702" y="120"/>
                    </a:lnTo>
                    <a:lnTo>
                      <a:pt x="728" y="150"/>
                    </a:lnTo>
                    <a:lnTo>
                      <a:pt x="752" y="180"/>
                    </a:lnTo>
                    <a:lnTo>
                      <a:pt x="772" y="214"/>
                    </a:lnTo>
                    <a:lnTo>
                      <a:pt x="790" y="250"/>
                    </a:lnTo>
                    <a:lnTo>
                      <a:pt x="804" y="288"/>
                    </a:lnTo>
                    <a:lnTo>
                      <a:pt x="814" y="328"/>
                    </a:lnTo>
                    <a:lnTo>
                      <a:pt x="820" y="368"/>
                    </a:lnTo>
                    <a:lnTo>
                      <a:pt x="822" y="410"/>
                    </a:lnTo>
                    <a:close/>
                  </a:path>
                </a:pathLst>
              </a:custGeom>
              <a:solidFill>
                <a:srgbClr val="174C80"/>
              </a:solidFill>
              <a:ln w="12700" algn="ctr">
                <a:noFill/>
                <a:round/>
              </a:ln>
              <a:effectLst/>
            </p:spPr>
            <p:txBody>
              <a:bodyPr wrap="square" lIns="0" tIns="0" rIns="0" bIns="0" anchor="ctr" anchorCtr="0">
                <a:normAutofit fontScale="90000" lnSpcReduction="10000"/>
              </a:bodyPr>
              <a:lstStyle/>
              <a:p>
                <a:pPr lvl="0" algn="ctr" latinLnBrk="1">
                  <a:defRPr/>
                </a:pPr>
                <a:endParaRPr kumimoji="1" lang="ko-KR" altLang="en-US" sz="4265" kern="0" dirty="0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205" name="图片 204" descr="browser-chrome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6" y="7189"/>
              <a:ext cx="849" cy="849"/>
            </a:xfrm>
            <a:prstGeom prst="rect">
              <a:avLst/>
            </a:prstGeom>
          </p:spPr>
        </p:pic>
        <p:pic>
          <p:nvPicPr>
            <p:cNvPr id="206" name="图片 205" descr="343435383137333b333633323334313bc8cb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10" y="7203"/>
              <a:ext cx="850" cy="850"/>
            </a:xfrm>
            <a:prstGeom prst="rect">
              <a:avLst/>
            </a:prstGeom>
          </p:spPr>
        </p:pic>
      </p:grpSp>
      <p:grpSp>
        <p:nvGrpSpPr>
          <p:cNvPr id="335" name="组合 334"/>
          <p:cNvGrpSpPr/>
          <p:nvPr/>
        </p:nvGrpSpPr>
        <p:grpSpPr>
          <a:xfrm>
            <a:off x="1235710" y="1943735"/>
            <a:ext cx="1794510" cy="1358900"/>
            <a:chOff x="548" y="3061"/>
            <a:chExt cx="2826" cy="2140"/>
          </a:xfrm>
        </p:grpSpPr>
        <p:sp>
          <p:nvSpPr>
            <p:cNvPr id="215" name="文本框 214"/>
            <p:cNvSpPr txBox="1"/>
            <p:nvPr/>
          </p:nvSpPr>
          <p:spPr>
            <a:xfrm>
              <a:off x="548" y="4621"/>
              <a:ext cx="28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一份秘密份额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6" name="组合 215"/>
            <p:cNvGrpSpPr/>
            <p:nvPr/>
          </p:nvGrpSpPr>
          <p:grpSpPr>
            <a:xfrm>
              <a:off x="1110" y="3061"/>
              <a:ext cx="1701" cy="1676"/>
              <a:chOff x="1432" y="7131"/>
              <a:chExt cx="1701" cy="1676"/>
            </a:xfrm>
          </p:grpSpPr>
          <p:sp>
            <p:nvSpPr>
              <p:cNvPr id="217" name="文本框 216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432" y="7131"/>
                <a:ext cx="170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174C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本地计算机</a:t>
                </a:r>
                <a:endPara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18" name="图形 4" descr="笔记本电脑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584" y="7409"/>
                <a:ext cx="1398" cy="1398"/>
              </a:xfrm>
              <a:prstGeom prst="rect">
                <a:avLst/>
              </a:prstGeom>
            </p:spPr>
          </p:pic>
        </p:grpSp>
      </p:grpSp>
      <p:grpSp>
        <p:nvGrpSpPr>
          <p:cNvPr id="336" name="组合 335"/>
          <p:cNvGrpSpPr/>
          <p:nvPr/>
        </p:nvGrpSpPr>
        <p:grpSpPr>
          <a:xfrm>
            <a:off x="3161665" y="1569085"/>
            <a:ext cx="1794510" cy="1733550"/>
            <a:chOff x="3581" y="2471"/>
            <a:chExt cx="2826" cy="2730"/>
          </a:xfrm>
        </p:grpSpPr>
        <p:grpSp>
          <p:nvGrpSpPr>
            <p:cNvPr id="208" name="组合 207"/>
            <p:cNvGrpSpPr/>
            <p:nvPr/>
          </p:nvGrpSpPr>
          <p:grpSpPr>
            <a:xfrm>
              <a:off x="4356" y="2471"/>
              <a:ext cx="1486" cy="2087"/>
              <a:chOff x="9928" y="4421"/>
              <a:chExt cx="1486" cy="2087"/>
            </a:xfrm>
          </p:grpSpPr>
          <p:grpSp>
            <p:nvGrpSpPr>
              <p:cNvPr id="209" name="组合 208"/>
              <p:cNvGrpSpPr/>
              <p:nvPr/>
            </p:nvGrpSpPr>
            <p:grpSpPr>
              <a:xfrm>
                <a:off x="9928" y="4959"/>
                <a:ext cx="1486" cy="1549"/>
                <a:chOff x="1401" y="4673"/>
                <a:chExt cx="1793" cy="1869"/>
              </a:xfrm>
            </p:grpSpPr>
            <p:pic>
              <p:nvPicPr>
                <p:cNvPr id="210" name="图片 209" descr="cloud"/>
                <p:cNvPicPr>
                  <a:picLocks noChangeAspect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2" y="4673"/>
                  <a:ext cx="853" cy="853"/>
                </a:xfrm>
                <a:prstGeom prst="rect">
                  <a:avLst/>
                </a:prstGeom>
              </p:spPr>
            </p:pic>
            <p:pic>
              <p:nvPicPr>
                <p:cNvPr id="211" name="图片 210" descr="browser-chrome"/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01" y="5526"/>
                  <a:ext cx="1017" cy="1017"/>
                </a:xfrm>
                <a:prstGeom prst="rect">
                  <a:avLst/>
                </a:prstGeom>
              </p:spPr>
            </p:pic>
            <p:sp>
              <p:nvSpPr>
                <p:cNvPr id="212" name="圆角右箭头 211"/>
                <p:cNvSpPr/>
                <p:nvPr>
                  <p:custDataLst>
                    <p:tags r:id="rId29"/>
                  </p:custDataLst>
                </p:nvPr>
              </p:nvSpPr>
              <p:spPr>
                <a:xfrm rot="21180000">
                  <a:off x="1655" y="4882"/>
                  <a:ext cx="687" cy="518"/>
                </a:xfrm>
                <a:prstGeom prst="bentArrow">
                  <a:avLst>
                    <a:gd name="adj1" fmla="val 25000"/>
                    <a:gd name="adj2" fmla="val 19420"/>
                    <a:gd name="adj3" fmla="val 25000"/>
                    <a:gd name="adj4" fmla="val 93079"/>
                  </a:avLst>
                </a:prstGeom>
                <a:solidFill>
                  <a:srgbClr val="174C8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圆角右箭头 212"/>
                <p:cNvSpPr/>
                <p:nvPr>
                  <p:custDataLst>
                    <p:tags r:id="rId30"/>
                  </p:custDataLst>
                </p:nvPr>
              </p:nvSpPr>
              <p:spPr>
                <a:xfrm rot="9840000">
                  <a:off x="2467" y="5525"/>
                  <a:ext cx="680" cy="443"/>
                </a:xfrm>
                <a:prstGeom prst="bentArrow">
                  <a:avLst>
                    <a:gd name="adj1" fmla="val 25000"/>
                    <a:gd name="adj2" fmla="val 19420"/>
                    <a:gd name="adj3" fmla="val 25000"/>
                    <a:gd name="adj4" fmla="val 93079"/>
                  </a:avLst>
                </a:prstGeom>
                <a:solidFill>
                  <a:srgbClr val="174C8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4" name="文本框 213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10105" y="4421"/>
                <a:ext cx="113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174C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浏览器</a:t>
                </a:r>
                <a:endPara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9" name="文本框 218"/>
            <p:cNvSpPr txBox="1"/>
            <p:nvPr>
              <p:custDataLst>
                <p:tags r:id="rId32"/>
              </p:custDataLst>
            </p:nvPr>
          </p:nvSpPr>
          <p:spPr>
            <a:xfrm>
              <a:off x="3581" y="4621"/>
              <a:ext cx="28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一份秘密份额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7054215" y="4290470"/>
            <a:ext cx="2869659" cy="1425239"/>
            <a:chOff x="11466" y="6452"/>
            <a:chExt cx="3937" cy="1955"/>
          </a:xfrm>
        </p:grpSpPr>
        <p:cxnSp>
          <p:nvCxnSpPr>
            <p:cNvPr id="310" name="直接箭头连接符 309"/>
            <p:cNvCxnSpPr>
              <a:stCxn id="314" idx="3"/>
            </p:cNvCxnSpPr>
            <p:nvPr>
              <p:custDataLst>
                <p:tags r:id="rId33"/>
              </p:custDataLst>
            </p:nvPr>
          </p:nvCxnSpPr>
          <p:spPr>
            <a:xfrm flipV="1">
              <a:off x="12906" y="6731"/>
              <a:ext cx="697" cy="441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箭头连接符 310"/>
            <p:cNvCxnSpPr/>
            <p:nvPr>
              <p:custDataLst>
                <p:tags r:id="rId34"/>
              </p:custDataLst>
            </p:nvPr>
          </p:nvCxnSpPr>
          <p:spPr>
            <a:xfrm flipV="1">
              <a:off x="12902" y="7130"/>
              <a:ext cx="761" cy="7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箭头连接符 311"/>
            <p:cNvCxnSpPr>
              <a:stCxn id="314" idx="3"/>
            </p:cNvCxnSpPr>
            <p:nvPr>
              <p:custDataLst>
                <p:tags r:id="rId35"/>
              </p:custDataLst>
            </p:nvPr>
          </p:nvCxnSpPr>
          <p:spPr>
            <a:xfrm>
              <a:off x="12906" y="7172"/>
              <a:ext cx="712" cy="386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3" name="组合 312"/>
            <p:cNvGrpSpPr/>
            <p:nvPr/>
          </p:nvGrpSpPr>
          <p:grpSpPr>
            <a:xfrm>
              <a:off x="11466" y="6452"/>
              <a:ext cx="1440" cy="1713"/>
              <a:chOff x="11466" y="6452"/>
              <a:chExt cx="1440" cy="1713"/>
            </a:xfrm>
          </p:grpSpPr>
          <p:pic>
            <p:nvPicPr>
              <p:cNvPr id="314" name="图形 13" descr="Internet"/>
              <p:cNvPicPr>
                <a:picLocks noChangeAspect="1"/>
              </p:cNvPicPr>
              <p:nvPr>
                <p:custDataLst>
                  <p:tags r:id="rId36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66" y="6452"/>
                <a:ext cx="1440" cy="1440"/>
              </a:xfrm>
              <a:prstGeom prst="rect">
                <a:avLst/>
              </a:prstGeom>
            </p:spPr>
          </p:pic>
          <p:sp>
            <p:nvSpPr>
              <p:cNvPr id="315" name="文本框 314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11712" y="7744"/>
                <a:ext cx="949" cy="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174C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网站</a:t>
                </a:r>
                <a:endPara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6" name="组合 315"/>
            <p:cNvGrpSpPr/>
            <p:nvPr/>
          </p:nvGrpSpPr>
          <p:grpSpPr>
            <a:xfrm>
              <a:off x="13078" y="6453"/>
              <a:ext cx="2325" cy="1954"/>
              <a:chOff x="13078" y="6453"/>
              <a:chExt cx="2325" cy="1954"/>
            </a:xfrm>
          </p:grpSpPr>
          <p:grpSp>
            <p:nvGrpSpPr>
              <p:cNvPr id="317" name="组合 316"/>
              <p:cNvGrpSpPr/>
              <p:nvPr/>
            </p:nvGrpSpPr>
            <p:grpSpPr>
              <a:xfrm>
                <a:off x="13740" y="6453"/>
                <a:ext cx="999" cy="1439"/>
                <a:chOff x="15520" y="5540"/>
                <a:chExt cx="999" cy="1439"/>
              </a:xfrm>
            </p:grpSpPr>
            <p:pic>
              <p:nvPicPr>
                <p:cNvPr id="318" name="图片 317" descr="hdd-stack"/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0"/>
                <a:srcRect t="45462"/>
                <a:stretch>
                  <a:fillRect/>
                </a:stretch>
              </p:blipFill>
              <p:spPr>
                <a:xfrm>
                  <a:off x="15521" y="5540"/>
                  <a:ext cx="998" cy="544"/>
                </a:xfrm>
                <a:prstGeom prst="rect">
                  <a:avLst/>
                </a:prstGeom>
              </p:spPr>
            </p:pic>
            <p:pic>
              <p:nvPicPr>
                <p:cNvPr id="319" name="图片 318" descr="hdd-stack"/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520" y="5981"/>
                  <a:ext cx="998" cy="998"/>
                </a:xfrm>
                <a:prstGeom prst="rect">
                  <a:avLst/>
                </a:prstGeom>
              </p:spPr>
            </p:pic>
          </p:grpSp>
          <p:sp>
            <p:nvSpPr>
              <p:cNvPr id="320" name="文本框 319"/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13078" y="7986"/>
                <a:ext cx="2325" cy="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174C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网站服务器集群</a:t>
                </a:r>
                <a:endPara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21" name="组合 320"/>
          <p:cNvGrpSpPr/>
          <p:nvPr/>
        </p:nvGrpSpPr>
        <p:grpSpPr>
          <a:xfrm>
            <a:off x="7124700" y="1875790"/>
            <a:ext cx="2593340" cy="1111885"/>
            <a:chOff x="2504" y="6174"/>
            <a:chExt cx="4084" cy="1751"/>
          </a:xfrm>
        </p:grpSpPr>
        <p:pic>
          <p:nvPicPr>
            <p:cNvPr id="322" name="图形 13" descr="Internet"/>
            <p:cNvPicPr>
              <a:picLocks noChangeAspect="1"/>
            </p:cNvPicPr>
            <p:nvPr>
              <p:custDataLst>
                <p:tags r:id="rId4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6" y="6174"/>
              <a:ext cx="1440" cy="1440"/>
            </a:xfrm>
            <a:prstGeom prst="rect">
              <a:avLst/>
            </a:prstGeom>
          </p:spPr>
        </p:pic>
        <p:sp>
          <p:nvSpPr>
            <p:cNvPr id="323" name="文本框 322"/>
            <p:cNvSpPr txBox="1"/>
            <p:nvPr>
              <p:custDataLst>
                <p:tags r:id="rId45"/>
              </p:custDataLst>
            </p:nvPr>
          </p:nvSpPr>
          <p:spPr>
            <a:xfrm>
              <a:off x="2504" y="7395"/>
              <a:ext cx="150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174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网站</a:t>
              </a:r>
              <a:endParaRPr lang="zh-CN" altLang="en-US" sz="1600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pic>
          <p:nvPicPr>
            <p:cNvPr id="324" name="图片 323" descr="hdd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47"/>
            <a:stretch>
              <a:fillRect/>
            </a:stretch>
          </p:blipFill>
          <p:spPr>
            <a:xfrm>
              <a:off x="4937" y="6394"/>
              <a:ext cx="1001" cy="1001"/>
            </a:xfrm>
            <a:prstGeom prst="rect">
              <a:avLst/>
            </a:prstGeom>
          </p:spPr>
        </p:pic>
        <p:sp>
          <p:nvSpPr>
            <p:cNvPr id="325" name="文本框 324"/>
            <p:cNvSpPr txBox="1"/>
            <p:nvPr>
              <p:custDataLst>
                <p:tags r:id="rId48"/>
              </p:custDataLst>
            </p:nvPr>
          </p:nvSpPr>
          <p:spPr>
            <a:xfrm>
              <a:off x="4276" y="7203"/>
              <a:ext cx="231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174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lt"/>
                </a:rPr>
                <a:t>网站服务器</a:t>
              </a:r>
              <a:endParaRPr lang="zh-CN" altLang="en-US" sz="1600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cxnSp>
          <p:nvCxnSpPr>
            <p:cNvPr id="326" name="直接箭头连接符 325"/>
            <p:cNvCxnSpPr>
              <a:stCxn id="322" idx="3"/>
              <a:endCxn id="324" idx="1"/>
            </p:cNvCxnSpPr>
            <p:nvPr>
              <p:custDataLst>
                <p:tags r:id="rId49"/>
              </p:custDataLst>
            </p:nvPr>
          </p:nvCxnSpPr>
          <p:spPr>
            <a:xfrm>
              <a:off x="4006" y="6894"/>
              <a:ext cx="931" cy="1"/>
            </a:xfrm>
            <a:prstGeom prst="straightConnector1">
              <a:avLst/>
            </a:prstGeom>
            <a:ln w="38100">
              <a:solidFill>
                <a:srgbClr val="174C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下箭头 327"/>
          <p:cNvSpPr/>
          <p:nvPr>
            <p:custDataLst>
              <p:tags r:id="rId50"/>
            </p:custDataLst>
          </p:nvPr>
        </p:nvSpPr>
        <p:spPr>
          <a:xfrm>
            <a:off x="8308340" y="3189605"/>
            <a:ext cx="361315" cy="892175"/>
          </a:xfrm>
          <a:prstGeom prst="downArrow">
            <a:avLst/>
          </a:prstGeom>
          <a:solidFill>
            <a:srgbClr val="174C7F"/>
          </a:solidFill>
          <a:ln>
            <a:solidFill>
              <a:srgbClr val="3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矩形 303"/>
          <p:cNvSpPr/>
          <p:nvPr/>
        </p:nvSpPr>
        <p:spPr>
          <a:xfrm>
            <a:off x="9718040" y="4081780"/>
            <a:ext cx="2207895" cy="661670"/>
          </a:xfrm>
          <a:prstGeom prst="rect">
            <a:avLst/>
          </a:prstGeom>
          <a:solidFill>
            <a:srgbClr val="174C7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数据泄露溯源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模块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32" name="文本框 331"/>
          <p:cNvSpPr txBox="1"/>
          <p:nvPr>
            <p:custDataLst>
              <p:tags r:id="rId51"/>
            </p:custDataLst>
          </p:nvPr>
        </p:nvSpPr>
        <p:spPr>
          <a:xfrm>
            <a:off x="121285" y="774065"/>
            <a:ext cx="2493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用户-浏览器阶段</a:t>
            </a:r>
            <a:endParaRPr lang="en-US" sz="2400" b="1" dirty="0" err="1">
              <a:solidFill>
                <a:srgbClr val="174C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3" name="矩形 332"/>
          <p:cNvSpPr/>
          <p:nvPr>
            <p:custDataLst>
              <p:tags r:id="rId52"/>
            </p:custDataLst>
          </p:nvPr>
        </p:nvSpPr>
        <p:spPr>
          <a:xfrm>
            <a:off x="6222730" y="774065"/>
            <a:ext cx="22567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17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网站服务器端</a:t>
            </a:r>
            <a:endParaRPr lang="en-US" sz="2400" b="1" dirty="0" err="1">
              <a:solidFill>
                <a:srgbClr val="174C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4" name="直接连接符 333"/>
          <p:cNvCxnSpPr/>
          <p:nvPr>
            <p:custDataLst>
              <p:tags r:id="rId53"/>
            </p:custDataLst>
          </p:nvPr>
        </p:nvCxnSpPr>
        <p:spPr>
          <a:xfrm>
            <a:off x="6071870" y="1010285"/>
            <a:ext cx="23495" cy="5387340"/>
          </a:xfrm>
          <a:prstGeom prst="line">
            <a:avLst/>
          </a:prstGeom>
          <a:ln w="25400">
            <a:solidFill>
              <a:srgbClr val="174C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-37" y="139000"/>
            <a:ext cx="12192000" cy="490220"/>
            <a:chOff x="-36" y="325"/>
            <a:chExt cx="18141" cy="772"/>
          </a:xfrm>
        </p:grpSpPr>
        <p:sp>
          <p:nvSpPr>
            <p:cNvPr id="28" name="文本占位符 25"/>
            <p:cNvSpPr>
              <a:spLocks noGrp="1"/>
            </p:cNvSpPr>
            <p:nvPr>
              <p:custDataLst>
                <p:tags r:id="rId54"/>
              </p:custDataLst>
            </p:nvPr>
          </p:nvSpPr>
          <p:spPr>
            <a:xfrm>
              <a:off x="-36" y="325"/>
              <a:ext cx="4537" cy="760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研究思路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1" name="文本占位符 26"/>
            <p:cNvSpPr>
              <a:spLocks noGrp="1"/>
            </p:cNvSpPr>
            <p:nvPr>
              <p:custDataLst>
                <p:tags r:id="rId55"/>
              </p:custDataLst>
            </p:nvPr>
          </p:nvSpPr>
          <p:spPr>
            <a:xfrm>
              <a:off x="4499" y="325"/>
              <a:ext cx="4538" cy="767"/>
            </a:xfrm>
            <a:prstGeom prst="rect">
              <a:avLst/>
            </a:prstGeom>
            <a:solidFill>
              <a:srgbClr val="174C80"/>
            </a:solidFill>
            <a:ln w="12700" cmpd="sng">
              <a:solidFill>
                <a:srgbClr val="174C80"/>
              </a:solidFill>
              <a:prstDash val="solid"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作品设计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2" name="文本占位符 28"/>
            <p:cNvSpPr>
              <a:spLocks noGrp="1"/>
            </p:cNvSpPr>
            <p:nvPr>
              <p:custDataLst>
                <p:tags r:id="rId56"/>
              </p:custDataLst>
            </p:nvPr>
          </p:nvSpPr>
          <p:spPr>
            <a:xfrm>
              <a:off x="9032" y="325"/>
              <a:ext cx="4538" cy="772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作品测试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占位符 28"/>
            <p:cNvSpPr>
              <a:spLocks noGrp="1"/>
            </p:cNvSpPr>
            <p:nvPr>
              <p:custDataLst>
                <p:tags r:id="rId57"/>
              </p:custDataLst>
            </p:nvPr>
          </p:nvSpPr>
          <p:spPr>
            <a:xfrm>
              <a:off x="13567" y="325"/>
              <a:ext cx="4538" cy="772"/>
            </a:xfrm>
            <a:prstGeom prst="rect">
              <a:avLst/>
            </a:prstGeom>
            <a:noFill/>
            <a:ln w="12700" cmpd="sng">
              <a:solidFill>
                <a:srgbClr val="174C8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030A0"/>
                  </a:solidFill>
                </a14:hiddenFill>
              </a:ext>
            </a:extLst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创新说明</a:t>
              </a:r>
              <a:endPara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52035" y="1234440"/>
            <a:ext cx="650240" cy="940435"/>
            <a:chOff x="7641" y="1944"/>
            <a:chExt cx="1024" cy="1481"/>
          </a:xfrm>
        </p:grpSpPr>
        <p:pic>
          <p:nvPicPr>
            <p:cNvPr id="331" name="图片 330" descr="32303138313336373b32303230373136313b62fc56fe"/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7711" y="2471"/>
              <a:ext cx="954" cy="95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641" y="1944"/>
              <a:ext cx="1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74C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303"/>
          <p:cNvSpPr/>
          <p:nvPr>
            <p:custDataLst>
              <p:tags r:id="rId60"/>
            </p:custDataLst>
          </p:nvPr>
        </p:nvSpPr>
        <p:spPr>
          <a:xfrm>
            <a:off x="9718040" y="4940935"/>
            <a:ext cx="2306320" cy="661670"/>
          </a:xfrm>
          <a:prstGeom prst="rect">
            <a:avLst/>
          </a:prstGeom>
          <a:solidFill>
            <a:srgbClr val="174C7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恶意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参与方检查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模块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1" animBg="1"/>
      <p:bldP spid="329" grpId="2" bldLvl="0" animBg="1"/>
      <p:bldP spid="13" grpId="1" animBg="1"/>
      <p:bldP spid="13" grpId="2" bldLvl="0" animBg="1"/>
    </p:bldLst>
  </p:timing>
</p:sld>
</file>

<file path=ppt/tags/tag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TEXT_SHADOW_SCHEMECOLOR_INDEX_BRIGHTNESS" val="0"/>
  <p:tag name="KSO_WM_UNIT_TEXT_SHADOW_SCHEMECOLOR_INDEX" val="1"/>
  <p:tag name="KSO_WM_UNIT_FILL_FORE_SCHEMECOLOR_INDEX_BRIGHTNESS" val="-0.25"/>
  <p:tag name="KSO_WM_UNIT_FILL_FORE_SCHEMECOLOR_INDEX" val="5"/>
  <p:tag name="KSO_WM_UNIT_FILL_TYPE" val="1"/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15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029_5"/>
  <p:tag name="KSO_WM_UNIT_ID" val="diagram550_3*r_i*1029_5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029_7"/>
  <p:tag name="KSO_WM_UNIT_ID" val="diagram550_3*r_i*1029_7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029_8"/>
  <p:tag name="KSO_WM_UNIT_ID" val="diagram550_3*r_i*1029_8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157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029_9"/>
  <p:tag name="KSO_WM_UNIT_ID" val="diagram550_3*r_i*1029_9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158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029_10"/>
  <p:tag name="KSO_WM_UNIT_ID" val="diagram550_3*r_i*1029_10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159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029_6"/>
  <p:tag name="KSO_WM_UNIT_ID" val="diagram550_3*r_i*1029_6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TEXT_SHADOW_SCHEMECOLOR_INDEX_BRIGHTNESS" val="0"/>
  <p:tag name="KSO_WM_UNIT_TEXT_SHADOW_SCHEMECOLOR_INDEX" val="1"/>
  <p:tag name="KSO_WM_UNIT_FILL_FORE_SCHEMECOLOR_INDEX_BRIGHTNESS" val="-0.25"/>
  <p:tag name="KSO_WM_UNIT_FILL_FORE_SCHEMECOLOR_INDEX" val="5"/>
  <p:tag name="KSO_WM_UNIT_FILL_TYPE" val="1"/>
  <p:tag name="KSO_WM_BEAUTIFY_FLAG" val=""/>
</p:tagLst>
</file>

<file path=ppt/tags/tag160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029_12"/>
  <p:tag name="KSO_WM_UNIT_ID" val="diagram550_3*r_i*1029_12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161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029_14"/>
  <p:tag name="KSO_WM_UNIT_ID" val="diagram550_3*r_i*1029_14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162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029_15"/>
  <p:tag name="KSO_WM_UNIT_ID" val="diagram550_3*r_i*1029_15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TEXT_SHADOW_SCHEMECOLOR_INDEX_BRIGHTNESS" val="0"/>
  <p:tag name="KSO_WM_UNIT_TEXT_SHADOW_SCHEMECOLOR_INDEX" val="1"/>
  <p:tag name="KSO_WM_UNIT_FILL_FORE_SCHEMECOLOR_INDEX_BRIGHTNESS" val="-0.25"/>
  <p:tag name="KSO_WM_UNIT_FILL_FORE_SCHEMECOLOR_INDEX" val="5"/>
  <p:tag name="KSO_WM_UNIT_FILL_TYPE" val="1"/>
  <p:tag name="KSO_WM_BEAUTIFY_FLAG" val=""/>
</p:tagLst>
</file>

<file path=ppt/tags/tag192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193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TEXT_SHADOW_SCHEMECOLOR_INDEX_BRIGHTNESS" val="0"/>
  <p:tag name="KSO_WM_UNIT_TEXT_SHADOW_SCHEMECOLOR_INDEX" val="1"/>
  <p:tag name="KSO_WM_UNIT_FILL_FORE_SCHEMECOLOR_INDEX_BRIGHTNESS" val="-0.25"/>
  <p:tag name="KSO_WM_UNIT_FILL_FORE_SCHEMECOLOR_INDEX" val="5"/>
  <p:tag name="KSO_WM_UNIT_FILL_TYPE" val="1"/>
  <p:tag name="KSO_WM_BEAUTIFY_FLAG" val=""/>
</p:tagLst>
</file>

<file path=ppt/tags/tag198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199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TEXT_SHADOW_SCHEMECOLOR_INDEX_BRIGHTNESS" val="0"/>
  <p:tag name="KSO_WM_UNIT_TEXT_SHADOW_SCHEMECOLOR_INDEX" val="1"/>
  <p:tag name="KSO_WM_UNIT_FILL_FORE_SCHEMECOLOR_INDEX_BRIGHTNESS" val="-0.25"/>
  <p:tag name="KSO_WM_UNIT_FILL_FORE_SCHEMECOLOR_INDEX" val="5"/>
  <p:tag name="KSO_WM_UNIT_FILL_TYPE" val="1"/>
  <p:tag name="KSO_WM_BEAUTIFY_FLAG" val=""/>
</p:tagLst>
</file>

<file path=ppt/tags/tag255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256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_5"/>
  <p:tag name="KSO_WM_UNIT_ID" val="diagram550_3*r_i*1_5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280.xml><?xml version="1.0" encoding="utf-8"?>
<p:tagLst xmlns:p="http://schemas.openxmlformats.org/presentationml/2006/main">
  <p:tag name="KSO_WM_UNIT_PLACING_PICTURE_USER_VIEWPORT" val="{&quot;height&quot;:557.3889763779528,&quot;width&quot;:19200}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TEXT_SHADOW_SCHEMECOLOR_INDEX_BRIGHTNESS" val="0"/>
  <p:tag name="KSO_WM_UNIT_TEXT_SHADOW_SCHEMECOLOR_INDEX" val="1"/>
  <p:tag name="KSO_WM_UNIT_FILL_FORE_SCHEMECOLOR_INDEX_BRIGHTNESS" val="-0.25"/>
  <p:tag name="KSO_WM_UNIT_FILL_FORE_SCHEMECOLOR_INDEX" val="5"/>
  <p:tag name="KSO_WM_UNIT_FILL_TYPE" val="1"/>
  <p:tag name="KSO_WM_BEAUTIFY_FLAG" val=""/>
</p:tagLst>
</file>

<file path=ppt/tags/tag289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29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_7"/>
  <p:tag name="KSO_WM_UNIT_ID" val="diagram550_3*r_i*1_7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290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UNIT_PLACING_PICTURE_USER_VIEWPORT" val="{&quot;height&quot;:557.3889763779528,&quot;width&quot;:19200}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TEXT_SHADOW_SCHEMECOLOR_INDEX_BRIGHTNESS" val="0"/>
  <p:tag name="KSO_WM_UNIT_TEXT_SHADOW_SCHEMECOLOR_INDEX" val="1"/>
  <p:tag name="KSO_WM_UNIT_FILL_FORE_SCHEMECOLOR_INDEX_BRIGHTNESS" val="-0.25"/>
  <p:tag name="KSO_WM_UNIT_FILL_FORE_SCHEMECOLOR_INDEX" val="5"/>
  <p:tag name="KSO_WM_UNIT_FILL_TYPE" val="1"/>
  <p:tag name="KSO_WM_BEAUTIFY_FLAG" val=""/>
</p:tagLst>
</file>

<file path=ppt/tags/tag299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_8"/>
  <p:tag name="KSO_WM_UNIT_ID" val="diagram550_3*r_i*1_8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300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BEAUTIFY_FLAG" val=""/>
</p:tagLst>
</file>

<file path=ppt/tags/tag30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30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9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_9"/>
  <p:tag name="KSO_WM_UNIT_ID" val="diagram550_3*r_i*1_9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UNIT_VALUE" val="164*15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5_1"/>
  <p:tag name="KSO_WM_UNIT_ID" val="diagram20169785_3*q_h_x*1_5_1"/>
  <p:tag name="KSO_WM_TEMPLATE_CATEGORY" val="diagram"/>
  <p:tag name="KSO_WM_TEMPLATE_INDEX" val="20169785"/>
  <p:tag name="KSO_WM_UNIT_LAYERLEVEL" val="1_1_1"/>
  <p:tag name="KSO_WM_TAG_VERSION" val="1.0"/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TEXT_SHADOW_SCHEMECOLOR_INDEX_BRIGHTNESS" val="0"/>
  <p:tag name="KSO_WM_UNIT_TEXT_SHADOW_SCHEMECOLOR_INDEX" val="1"/>
  <p:tag name="KSO_WM_UNIT_FILL_FORE_SCHEMECOLOR_INDEX_BRIGHTNESS" val="-0.25"/>
  <p:tag name="KSO_WM_UNIT_FILL_FORE_SCHEMECOLOR_INDEX" val="5"/>
  <p:tag name="KSO_WM_UNIT_FILL_TYPE" val="1"/>
  <p:tag name="KSO_WM_BEAUTIFY_FLAG" val=""/>
</p:tagLst>
</file>

<file path=ppt/tags/tag317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318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_10"/>
  <p:tag name="KSO_WM_UNIT_ID" val="diagram550_3*r_i*1_10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320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BEAUTIFY_FLAG" val=""/>
</p:tagLst>
</file>

<file path=ppt/tags/tag3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5.xml><?xml version="1.0" encoding="utf-8"?>
<p:tagLst xmlns:p="http://schemas.openxmlformats.org/presentationml/2006/main">
  <p:tag name="KSO_WPP_MARK_KEY" val="3a36d8ca-4347-4f93-aa23-d8382bb070f3"/>
  <p:tag name="COMMONDATA" val="eyJoZGlkIjoiNTUwNjY2NjVmYmM4NjExZGE4MjFlNGViMDIyZDIwNWMifQ=="/>
</p:tagLst>
</file>

<file path=ppt/tags/tag33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_6"/>
  <p:tag name="KSO_WM_UNIT_ID" val="diagram550_3*r_i*1_6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_12"/>
  <p:tag name="KSO_WM_UNIT_ID" val="diagram550_3*r_i*1_12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_14"/>
  <p:tag name="KSO_WM_UNIT_ID" val="diagram550_3*r_i*1_14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36.xml><?xml version="1.0" encoding="utf-8"?>
<p:tagLst xmlns:p="http://schemas.openxmlformats.org/presentationml/2006/main">
  <p:tag name="KSO_WM_TEMPLATE_CATEGORY" val="diagram"/>
  <p:tag name="KSO_WM_TEMPLATE_INDEX" val="550"/>
  <p:tag name="KSO_WM_TAG_VERSION" val="1.0"/>
  <p:tag name="KSO_WM_BEAUTIFY_FLAG" val="#wm#"/>
  <p:tag name="KSO_WM_UNIT_TYPE" val="r_i"/>
  <p:tag name="KSO_WM_UNIT_INDEX" val="1_15"/>
  <p:tag name="KSO_WM_UNIT_ID" val="diagram550_3*r_i*1_15"/>
  <p:tag name="KSO_WM_UNIT_CLEAR" val="1"/>
  <p:tag name="KSO_WM_UNIT_LAYERLEVEL" val="1_1"/>
  <p:tag name="KSO_WM_UNIT_DIAGRAM_CONTRAST_TITLE_CNT" val="2"/>
  <p:tag name="KSO_WM_UNIT_DIAGRAM_DIMENSION_TITLE_CNT" val="3"/>
  <p:tag name="KSO_WM_DIAGRAM_GROUP_CODE" val="r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TEXT_SHADOW_SCHEMECOLOR_INDEX_BRIGHTNESS" val="0"/>
  <p:tag name="KSO_WM_UNIT_TEXT_SHADOW_SCHEMECOLOR_INDEX" val="1"/>
  <p:tag name="KSO_WM_UNIT_FILL_FORE_SCHEMECOLOR_INDEX_BRIGHTNESS" val="-0.25"/>
  <p:tag name="KSO_WM_UNIT_FILL_FORE_SCHEMECOLOR_INDEX" val="5"/>
  <p:tag name="KSO_WM_UNIT_FILL_TYPE" val="1"/>
  <p:tag name="KSO_WM_BEAUTIFY_FLAG" val="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6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TEXT_SHADOW_SCHEMECOLOR_INDEX_BRIGHTNESS" val="0"/>
  <p:tag name="KSO_WM_UNIT_TEXT_SHADOW_SCHEMECOLOR_INDEX" val="1"/>
  <p:tag name="KSO_WM_UNIT_FILL_FORE_SCHEMECOLOR_INDEX_BRIGHTNESS" val="-0.25"/>
  <p:tag name="KSO_WM_UNIT_FILL_FORE_SCHEMECOLOR_INDEX" val="5"/>
  <p:tag name="KSO_WM_UNIT_FILL_TYPE" val="1"/>
  <p:tag name="KSO_WM_BEAUTIFY_FLAG" val=""/>
</p:tagLst>
</file>

<file path=ppt/tags/tag82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83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BEAUTIFY_FLAG" val="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8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9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1690</Words>
  <Application>WPS 演示</Application>
  <PresentationFormat>宽屏</PresentationFormat>
  <Paragraphs>375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方正粗黑宋简体</vt:lpstr>
      <vt:lpstr>等线</vt:lpstr>
      <vt:lpstr>Century Gothic</vt:lpstr>
      <vt:lpstr>Helvetica Neue Light</vt:lpstr>
      <vt:lpstr>Wingdings</vt:lpstr>
      <vt:lpstr>Arial Unicode MS</vt:lpstr>
      <vt:lpstr>等线 Light</vt:lpstr>
      <vt:lpstr>Calibri</vt:lpstr>
      <vt:lpstr>Malgun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Westbrook</cp:lastModifiedBy>
  <cp:revision>96</cp:revision>
  <dcterms:created xsi:type="dcterms:W3CDTF">2020-03-19T10:07:00Z</dcterms:created>
  <dcterms:modified xsi:type="dcterms:W3CDTF">2023-08-17T03:36:54Z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AE73A218360E4C2EB1B659DC411A3FA6_12</vt:lpwstr>
  </property>
  <property fmtid="{D5CDD505-2E9C-101B-9397-08002B2CF9AE}" pid="3" name="KSOProductBuildVer">
    <vt:lpwstr>2052-12.1.0.15120</vt:lpwstr>
  </property>
</Properties>
</file>